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1" r:id="rId3"/>
    <p:sldId id="257" r:id="rId4"/>
    <p:sldId id="258" r:id="rId5"/>
    <p:sldId id="264" r:id="rId6"/>
    <p:sldId id="263" r:id="rId7"/>
    <p:sldId id="261" r:id="rId8"/>
    <p:sldId id="262" r:id="rId9"/>
    <p:sldId id="274" r:id="rId10"/>
    <p:sldId id="276" r:id="rId11"/>
    <p:sldId id="277" r:id="rId12"/>
    <p:sldId id="275" r:id="rId13"/>
    <p:sldId id="265" r:id="rId14"/>
    <p:sldId id="268" r:id="rId15"/>
    <p:sldId id="269" r:id="rId16"/>
    <p:sldId id="270" r:id="rId17"/>
    <p:sldId id="266" r:id="rId18"/>
    <p:sldId id="267" r:id="rId19"/>
    <p:sldId id="272" r:id="rId20"/>
    <p:sldId id="278" r:id="rId21"/>
    <p:sldId id="279"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1" autoAdjust="0"/>
    <p:restoredTop sz="94638" autoAdjust="0"/>
  </p:normalViewPr>
  <p:slideViewPr>
    <p:cSldViewPr>
      <p:cViewPr varScale="1">
        <p:scale>
          <a:sx n="86" d="100"/>
          <a:sy n="86" d="100"/>
        </p:scale>
        <p:origin x="-1494" y="54"/>
      </p:cViewPr>
      <p:guideLst>
        <p:guide orient="horz" pos="2160"/>
        <p:guide pos="2880"/>
      </p:guideLst>
    </p:cSldViewPr>
  </p:slideViewPr>
  <p:outlineViewPr>
    <p:cViewPr>
      <p:scale>
        <a:sx n="33" d="100"/>
        <a:sy n="33" d="100"/>
      </p:scale>
      <p:origin x="0" y="503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2/14/2016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2/14/2016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2/14/2016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2/14/2016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video" Target="file:///D:\&#1589;&#1575;&#1583;&#1602;&#1740;\&#1570;&#1605;&#1608;&#1586;&#1588;%20&#1576;&#1607;&#1608;&#1585;&#1586;&#1607;&#1575;\N3-03-flammable.wmv"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image" Target="../media/image20.wmf"/><Relationship Id="rId7" Type="http://schemas.openxmlformats.org/officeDocument/2006/relationships/image" Target="../media/image24.wmf"/><Relationship Id="rId2" Type="http://schemas.openxmlformats.org/officeDocument/2006/relationships/image" Target="../media/image19.wmf"/><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wmf"/><Relationship Id="rId10" Type="http://schemas.openxmlformats.org/officeDocument/2006/relationships/image" Target="../media/image27.wmf"/><Relationship Id="rId4" Type="http://schemas.openxmlformats.org/officeDocument/2006/relationships/image" Target="../media/image21.wmf"/><Relationship Id="rId9" Type="http://schemas.openxmlformats.org/officeDocument/2006/relationships/image" Target="../media/image26.wmf"/></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fa-IR" dirty="0" smtClean="0">
                <a:cs typeface="B Nazanin" pitchFamily="2" charset="-78"/>
              </a:rPr>
              <a:t>بسم الله الرحمن الرحیم</a:t>
            </a:r>
            <a:endParaRPr lang="fa-IR" dirty="0">
              <a:cs typeface="B Nazanin" pitchFamily="2" charset="-78"/>
            </a:endParaRPr>
          </a:p>
        </p:txBody>
      </p:sp>
      <p:sp>
        <p:nvSpPr>
          <p:cNvPr id="3" name="Subtitle 2"/>
          <p:cNvSpPr>
            <a:spLocks noGrp="1"/>
          </p:cNvSpPr>
          <p:nvPr>
            <p:ph type="subTitle" idx="1"/>
          </p:nvPr>
        </p:nvSpPr>
        <p:spPr/>
        <p:txBody>
          <a:bodyPr>
            <a:noAutofit/>
          </a:bodyPr>
          <a:lstStyle/>
          <a:p>
            <a:pPr algn="ctr"/>
            <a:r>
              <a:rPr lang="fa-IR" sz="3600" dirty="0" smtClean="0"/>
              <a:t>موضوع آموزشی:بازآموزی بهداشت حرفه ای </a:t>
            </a:r>
          </a:p>
          <a:p>
            <a:pPr algn="ctr"/>
            <a:r>
              <a:rPr lang="fa-IR" sz="3600" dirty="0" smtClean="0"/>
              <a:t>گروه هدف: بهورزان شبکه بهداشت و درمان شهرستان آوج</a:t>
            </a:r>
          </a:p>
          <a:p>
            <a:pPr algn="ctr"/>
            <a:r>
              <a:rPr lang="fa-IR" sz="3600" dirty="0" smtClean="0"/>
              <a:t>تهیه کننده: اصغر صادقی کارشناس بهداشت حرفه ای</a:t>
            </a:r>
          </a:p>
          <a:p>
            <a:pPr algn="ctr"/>
            <a:r>
              <a:rPr lang="fa-IR" sz="3600" dirty="0" smtClean="0"/>
              <a:t>زمستان 94</a:t>
            </a:r>
            <a:endParaRPr lang="fa-IR" sz="3600" dirty="0"/>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fa-IR" dirty="0" smtClean="0">
                <a:cs typeface="B Nazanin" pitchFamily="2" charset="-78"/>
              </a:rPr>
              <a:t>شعار ایمنی و بهداشت حرفه ای در سال 1394</a:t>
            </a:r>
            <a:endParaRPr lang="fa-IR" dirty="0">
              <a:cs typeface="B Nazanin" pitchFamily="2" charset="-78"/>
            </a:endParaRPr>
          </a:p>
        </p:txBody>
      </p:sp>
      <p:sp>
        <p:nvSpPr>
          <p:cNvPr id="3" name="Content Placeholder 2"/>
          <p:cNvSpPr>
            <a:spLocks noGrp="1"/>
          </p:cNvSpPr>
          <p:nvPr>
            <p:ph idx="1"/>
          </p:nvPr>
        </p:nvSpPr>
        <p:spPr/>
        <p:txBody>
          <a:bodyPr/>
          <a:lstStyle/>
          <a:p>
            <a:r>
              <a:rPr lang="fa-IR" sz="2400" b="1" dirty="0" smtClean="0">
                <a:cs typeface="B Nazanin" pitchFamily="2" charset="-78"/>
              </a:rPr>
              <a:t>شعار ایمنی: تحقق کار شایسته به نهادینه سازی فرهنگ ایمنی درمحیط کار</a:t>
            </a:r>
          </a:p>
          <a:p>
            <a:endParaRPr lang="fa-IR" dirty="0" smtClean="0"/>
          </a:p>
          <a:p>
            <a:endParaRPr lang="fa-IR" dirty="0" smtClean="0"/>
          </a:p>
          <a:p>
            <a:pPr>
              <a:buNone/>
            </a:pPr>
            <a:endParaRPr lang="fa-IR" dirty="0" smtClean="0"/>
          </a:p>
          <a:p>
            <a:pPr>
              <a:buNone/>
            </a:pPr>
            <a:endParaRPr lang="fa-IR" dirty="0" smtClean="0"/>
          </a:p>
          <a:p>
            <a:r>
              <a:rPr lang="fa-IR" sz="2400" b="1" dirty="0" smtClean="0">
                <a:cs typeface="B Nazanin" pitchFamily="2" charset="-78"/>
              </a:rPr>
              <a:t>شعار بهداشت حرفه ای: کاهش مواجهه شاغلین با عوامل زیان آور محیط کار</a:t>
            </a:r>
          </a:p>
          <a:p>
            <a:endParaRPr lang="fa-IR" sz="2400" b="1" dirty="0" smtClean="0">
              <a:cs typeface="B Nazanin" pitchFamily="2" charset="-78"/>
            </a:endParaRPr>
          </a:p>
        </p:txBody>
      </p:sp>
      <p:pic>
        <p:nvPicPr>
          <p:cNvPr id="27651" name="Picture 3"/>
          <p:cNvPicPr>
            <a:picLocks noChangeAspect="1" noChangeArrowheads="1"/>
          </p:cNvPicPr>
          <p:nvPr/>
        </p:nvPicPr>
        <p:blipFill>
          <a:blip r:embed="rId2"/>
          <a:srcRect/>
          <a:stretch>
            <a:fillRect/>
          </a:stretch>
        </p:blipFill>
        <p:spPr bwMode="auto">
          <a:xfrm>
            <a:off x="1752600" y="4648200"/>
            <a:ext cx="4572000" cy="1657350"/>
          </a:xfrm>
          <a:prstGeom prst="rect">
            <a:avLst/>
          </a:prstGeom>
          <a:noFill/>
          <a:ln w="9525">
            <a:noFill/>
            <a:miter lim="800000"/>
            <a:headEnd/>
            <a:tailEnd/>
          </a:ln>
          <a:effectLst/>
        </p:spPr>
      </p:pic>
      <p:pic>
        <p:nvPicPr>
          <p:cNvPr id="27654" name="Picture 6"/>
          <p:cNvPicPr>
            <a:picLocks noChangeAspect="1" noChangeArrowheads="1"/>
          </p:cNvPicPr>
          <p:nvPr/>
        </p:nvPicPr>
        <p:blipFill>
          <a:blip r:embed="rId3"/>
          <a:srcRect/>
          <a:stretch>
            <a:fillRect/>
          </a:stretch>
        </p:blipFill>
        <p:spPr bwMode="auto">
          <a:xfrm>
            <a:off x="2362200" y="2438400"/>
            <a:ext cx="3200400" cy="1628775"/>
          </a:xfrm>
          <a:prstGeom prst="rect">
            <a:avLst/>
          </a:prstGeom>
          <a:noFill/>
          <a:ln w="9525">
            <a:noFill/>
            <a:miter lim="800000"/>
            <a:headEnd/>
            <a:tailEnd/>
          </a:ln>
          <a:effectLst/>
        </p:spPr>
      </p:pic>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a-IR" dirty="0" smtClean="0">
                <a:cs typeface="B Nazanin" pitchFamily="2" charset="-78"/>
              </a:rPr>
              <a:t>اهداف بهداشت حرفه ای:</a:t>
            </a:r>
          </a:p>
        </p:txBody>
      </p:sp>
      <p:sp>
        <p:nvSpPr>
          <p:cNvPr id="3" name="Content Placeholder 2"/>
          <p:cNvSpPr>
            <a:spLocks noGrp="1"/>
          </p:cNvSpPr>
          <p:nvPr>
            <p:ph idx="1"/>
          </p:nvPr>
        </p:nvSpPr>
        <p:spPr>
          <a:xfrm>
            <a:off x="457200" y="1935480"/>
            <a:ext cx="8229600" cy="4922520"/>
          </a:xfrm>
        </p:spPr>
        <p:txBody>
          <a:bodyPr/>
          <a:lstStyle/>
          <a:p>
            <a:r>
              <a:rPr lang="fa-IR" sz="2800" b="1" dirty="0" smtClean="0">
                <a:cs typeface="B Nazanin" pitchFamily="2" charset="-78"/>
              </a:rPr>
              <a:t>1- ارتقاء و حفظ بالاترین درجه سلامت جسمی، روانی و اجتماعی شاغلین کلیه مشاغل</a:t>
            </a:r>
          </a:p>
          <a:p>
            <a:r>
              <a:rPr lang="fa-IR" sz="2800" b="1" dirty="0" smtClean="0">
                <a:cs typeface="B Nazanin" pitchFamily="2" charset="-78"/>
              </a:rPr>
              <a:t>2- پیشگیری از بروز بیماری های شغلی و حوادث ناشی از کار</a:t>
            </a:r>
          </a:p>
          <a:p>
            <a:r>
              <a:rPr lang="fa-IR" sz="2800" b="1" dirty="0" smtClean="0">
                <a:cs typeface="B Nazanin" pitchFamily="2" charset="-78"/>
              </a:rPr>
              <a:t>3- تطبیق شرایط کار با انسان به منظور کاهش اثرات سوء شغل بر سلامت شاغلین</a:t>
            </a:r>
          </a:p>
          <a:p>
            <a:endParaRPr lang="fa-IR" dirty="0" smtClean="0"/>
          </a:p>
          <a:p>
            <a:endParaRPr lang="fa-IR" dirty="0"/>
          </a:p>
        </p:txBody>
      </p:sp>
      <p:pic>
        <p:nvPicPr>
          <p:cNvPr id="1027" name="Picture 3"/>
          <p:cNvPicPr>
            <a:picLocks noChangeAspect="1" noChangeArrowheads="1"/>
          </p:cNvPicPr>
          <p:nvPr/>
        </p:nvPicPr>
        <p:blipFill>
          <a:blip r:embed="rId2"/>
          <a:srcRect/>
          <a:stretch>
            <a:fillRect/>
          </a:stretch>
        </p:blipFill>
        <p:spPr bwMode="auto">
          <a:xfrm>
            <a:off x="762000" y="4724400"/>
            <a:ext cx="2972685" cy="1895475"/>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srcRect/>
          <a:stretch>
            <a:fillRect/>
          </a:stretch>
        </p:blipFill>
        <p:spPr bwMode="auto">
          <a:xfrm>
            <a:off x="4419600" y="4343401"/>
            <a:ext cx="2590800" cy="2514600"/>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Nazanin" pitchFamily="2" charset="-78"/>
              </a:rPr>
              <a:t>عوامل تهدید کننده سلامتی کارگران</a:t>
            </a:r>
            <a:r>
              <a:rPr lang="fa-IR" dirty="0" smtClean="0"/>
              <a:t>:</a:t>
            </a:r>
            <a:endParaRPr lang="fa-IR" dirty="0"/>
          </a:p>
        </p:txBody>
      </p:sp>
      <p:sp>
        <p:nvSpPr>
          <p:cNvPr id="3" name="Content Placeholder 2"/>
          <p:cNvSpPr>
            <a:spLocks noGrp="1"/>
          </p:cNvSpPr>
          <p:nvPr>
            <p:ph idx="1"/>
          </p:nvPr>
        </p:nvSpPr>
        <p:spPr/>
        <p:txBody>
          <a:bodyPr>
            <a:normAutofit/>
          </a:bodyPr>
          <a:lstStyle/>
          <a:p>
            <a:r>
              <a:rPr lang="fa-IR" sz="3200" b="1" dirty="0" smtClean="0"/>
              <a:t>1- عوامل فیزیکی</a:t>
            </a:r>
          </a:p>
          <a:p>
            <a:r>
              <a:rPr lang="fa-IR" sz="3200" b="1" dirty="0" smtClean="0"/>
              <a:t>2- عوامل شیمیایی</a:t>
            </a:r>
          </a:p>
          <a:p>
            <a:r>
              <a:rPr lang="fa-IR" sz="3200" b="1" dirty="0" smtClean="0"/>
              <a:t>3- عوامل بیولوژیکی</a:t>
            </a:r>
          </a:p>
          <a:p>
            <a:r>
              <a:rPr lang="fa-IR" sz="3200" b="1" dirty="0" smtClean="0"/>
              <a:t>4- عوامل ارگونومیکی</a:t>
            </a:r>
            <a:endParaRPr lang="fa-IR" sz="3200" b="1" dirty="0"/>
          </a:p>
        </p:txBody>
      </p:sp>
    </p:spTree>
  </p:cSld>
  <p:clrMapOvr>
    <a:masterClrMapping/>
  </p:clrMapOvr>
  <p:transition>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73100" y="0"/>
            <a:ext cx="9070900" cy="6858000"/>
          </a:xfrm>
          <a:prstGeom prst="rect">
            <a:avLst/>
          </a:prstGeom>
          <a:noFill/>
          <a:ln w="9525">
            <a:noFill/>
            <a:miter lim="800000"/>
            <a:headEnd/>
            <a:tailEnd/>
          </a:ln>
          <a:effectLst/>
        </p:spPr>
      </p:pic>
    </p:spTree>
  </p:cSld>
  <p:clrMapOvr>
    <a:masterClrMapping/>
  </p:clrMapOvr>
  <p:transition>
    <p:pull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0" y="0"/>
            <a:ext cx="4038599" cy="3581400"/>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a:srcRect/>
          <a:stretch>
            <a:fillRect/>
          </a:stretch>
        </p:blipFill>
        <p:spPr bwMode="auto">
          <a:xfrm>
            <a:off x="4035586" y="0"/>
            <a:ext cx="5108414" cy="3581400"/>
          </a:xfrm>
          <a:prstGeom prst="rect">
            <a:avLst/>
          </a:prstGeom>
          <a:noFill/>
          <a:ln w="9525">
            <a:noFill/>
            <a:miter lim="800000"/>
            <a:headEnd/>
            <a:tailEnd/>
          </a:ln>
          <a:effectLst/>
        </p:spPr>
      </p:pic>
      <p:pic>
        <p:nvPicPr>
          <p:cNvPr id="6148" name="Picture 4"/>
          <p:cNvPicPr>
            <a:picLocks noChangeAspect="1" noChangeArrowheads="1"/>
          </p:cNvPicPr>
          <p:nvPr/>
        </p:nvPicPr>
        <p:blipFill>
          <a:blip r:embed="rId4"/>
          <a:srcRect/>
          <a:stretch>
            <a:fillRect/>
          </a:stretch>
        </p:blipFill>
        <p:spPr bwMode="auto">
          <a:xfrm>
            <a:off x="0" y="3581400"/>
            <a:ext cx="3962400" cy="3276600"/>
          </a:xfrm>
          <a:prstGeom prst="rect">
            <a:avLst/>
          </a:prstGeom>
          <a:noFill/>
          <a:ln w="9525">
            <a:noFill/>
            <a:miter lim="800000"/>
            <a:headEnd/>
            <a:tailEnd/>
          </a:ln>
          <a:effectLst/>
        </p:spPr>
      </p:pic>
      <p:pic>
        <p:nvPicPr>
          <p:cNvPr id="6149" name="Picture 5"/>
          <p:cNvPicPr>
            <a:picLocks noChangeAspect="1" noChangeArrowheads="1"/>
          </p:cNvPicPr>
          <p:nvPr/>
        </p:nvPicPr>
        <p:blipFill>
          <a:blip r:embed="rId5"/>
          <a:srcRect/>
          <a:stretch>
            <a:fillRect/>
          </a:stretch>
        </p:blipFill>
        <p:spPr bwMode="auto">
          <a:xfrm>
            <a:off x="3962400" y="3581400"/>
            <a:ext cx="5181600" cy="3276600"/>
          </a:xfrm>
          <a:prstGeom prst="rect">
            <a:avLst/>
          </a:prstGeom>
          <a:noFill/>
          <a:ln w="9525">
            <a:noFill/>
            <a:miter lim="800000"/>
            <a:headEnd/>
            <a:tailEnd/>
          </a:ln>
          <a:effectLst/>
        </p:spPr>
      </p:pic>
    </p:spTree>
  </p:cSld>
  <p:clrMapOvr>
    <a:masterClrMapping/>
  </p:clrMapOvr>
  <p:transition>
    <p:pull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21312" y="0"/>
            <a:ext cx="9017090" cy="6629400"/>
          </a:xfrm>
          <a:prstGeom prst="rect">
            <a:avLst/>
          </a:prstGeom>
          <a:noFill/>
          <a:ln w="9525">
            <a:noFill/>
            <a:miter lim="800000"/>
            <a:headEnd/>
            <a:tailEnd/>
          </a:ln>
          <a:effectLst/>
        </p:spPr>
      </p:pic>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190678" y="152400"/>
            <a:ext cx="8648522" cy="6480359"/>
          </a:xfrm>
          <a:prstGeom prst="rect">
            <a:avLst/>
          </a:prstGeom>
          <a:noFill/>
          <a:ln w="9525">
            <a:noFill/>
            <a:miter lim="800000"/>
            <a:headEnd/>
            <a:tailEnd/>
          </a:ln>
          <a:effectLst/>
        </p:spPr>
      </p:pic>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458200" cy="1466088"/>
          </a:xfrm>
        </p:spPr>
        <p:txBody>
          <a:bodyPr>
            <a:noAutofit/>
          </a:bodyPr>
          <a:lstStyle/>
          <a:p>
            <a:pPr algn="r"/>
            <a:r>
              <a:rPr lang="fa-IR" sz="4400" dirty="0" smtClean="0">
                <a:cs typeface="B Nazanin" pitchFamily="2" charset="-78"/>
              </a:rPr>
              <a:t>نحوه پیگیری بازدید ها و معاینات و عوامل زیان آور در دفتر مخصوص </a:t>
            </a:r>
            <a:endParaRPr lang="fa-IR" sz="4400" dirty="0">
              <a:cs typeface="B Nazanin" pitchFamily="2" charset="-78"/>
            </a:endParaRPr>
          </a:p>
        </p:txBody>
      </p:sp>
      <p:sp>
        <p:nvSpPr>
          <p:cNvPr id="3" name="Content Placeholder 2"/>
          <p:cNvSpPr>
            <a:spLocks noGrp="1"/>
          </p:cNvSpPr>
          <p:nvPr>
            <p:ph idx="1"/>
          </p:nvPr>
        </p:nvSpPr>
        <p:spPr/>
        <p:txBody>
          <a:bodyPr/>
          <a:lstStyle/>
          <a:p>
            <a:r>
              <a:rPr lang="fa-IR" dirty="0" smtClean="0"/>
              <a:t>کارگاهها بر اساس فرمت زیر من بعد تکمیل گردد. فرم های مذکور از سال 95 اجرا خواهد گردید.</a:t>
            </a:r>
          </a:p>
          <a:p>
            <a:endParaRPr lang="fa-IR" dirty="0" smtClean="0"/>
          </a:p>
          <a:p>
            <a:endParaRPr lang="fa-IR" dirty="0" smtClean="0"/>
          </a:p>
          <a:p>
            <a:endParaRPr lang="fa-IR" dirty="0" smtClean="0"/>
          </a:p>
          <a:p>
            <a:endParaRPr lang="fa-IR" dirty="0" smtClean="0"/>
          </a:p>
          <a:p>
            <a:endParaRPr lang="fa-IR" dirty="0"/>
          </a:p>
        </p:txBody>
      </p:sp>
      <p:graphicFrame>
        <p:nvGraphicFramePr>
          <p:cNvPr id="4" name="Table 3"/>
          <p:cNvGraphicFramePr>
            <a:graphicFrameLocks noGrp="1"/>
          </p:cNvGraphicFramePr>
          <p:nvPr/>
        </p:nvGraphicFramePr>
        <p:xfrm>
          <a:off x="982134" y="2514600"/>
          <a:ext cx="7628466" cy="2401594"/>
        </p:xfrm>
        <a:graphic>
          <a:graphicData uri="http://schemas.openxmlformats.org/drawingml/2006/table">
            <a:tbl>
              <a:tblPr rtl="1" firstRow="1" bandRow="1">
                <a:tableStyleId>{5C22544A-7EE6-4342-B048-85BDC9FD1C3A}</a:tableStyleId>
              </a:tblPr>
              <a:tblGrid>
                <a:gridCol w="624464"/>
                <a:gridCol w="648358"/>
                <a:gridCol w="654869"/>
                <a:gridCol w="696021"/>
                <a:gridCol w="619022"/>
                <a:gridCol w="638953"/>
                <a:gridCol w="699882"/>
                <a:gridCol w="690832"/>
                <a:gridCol w="636529"/>
                <a:gridCol w="829602"/>
                <a:gridCol w="889934"/>
              </a:tblGrid>
              <a:tr h="478766">
                <a:tc rowSpan="2">
                  <a:txBody>
                    <a:bodyPr/>
                    <a:lstStyle/>
                    <a:p>
                      <a:pPr algn="ctr" rtl="1"/>
                      <a:r>
                        <a:rPr lang="fa-IR" sz="2000" dirty="0" smtClean="0">
                          <a:solidFill>
                            <a:schemeClr val="tx1"/>
                          </a:solidFill>
                        </a:rPr>
                        <a:t>ردیف</a:t>
                      </a:r>
                      <a:endParaRPr lang="fa-IR" sz="2000" dirty="0">
                        <a:solidFill>
                          <a:schemeClr val="tx1"/>
                        </a:solidFill>
                      </a:endParaRPr>
                    </a:p>
                  </a:txBody>
                  <a:tcPr>
                    <a:solidFill>
                      <a:schemeClr val="tx2"/>
                    </a:solidFill>
                  </a:tcPr>
                </a:tc>
                <a:tc rowSpan="2">
                  <a:txBody>
                    <a:bodyPr/>
                    <a:lstStyle/>
                    <a:p>
                      <a:pPr algn="ctr" rtl="1"/>
                      <a:r>
                        <a:rPr lang="fa-IR" sz="2000" dirty="0" smtClean="0">
                          <a:solidFill>
                            <a:schemeClr val="tx1"/>
                          </a:solidFill>
                        </a:rPr>
                        <a:t>کارگاه</a:t>
                      </a:r>
                      <a:endParaRPr lang="fa-IR" sz="2000" dirty="0">
                        <a:solidFill>
                          <a:schemeClr val="tx1"/>
                        </a:solidFill>
                      </a:endParaRPr>
                    </a:p>
                  </a:txBody>
                  <a:tcPr>
                    <a:solidFill>
                      <a:schemeClr val="tx2"/>
                    </a:solidFill>
                  </a:tcPr>
                </a:tc>
                <a:tc rowSpan="2">
                  <a:txBody>
                    <a:bodyPr/>
                    <a:lstStyle/>
                    <a:p>
                      <a:pPr algn="ctr" rtl="1"/>
                      <a:r>
                        <a:rPr lang="fa-IR" sz="2000" dirty="0" smtClean="0">
                          <a:solidFill>
                            <a:schemeClr val="tx1"/>
                          </a:solidFill>
                        </a:rPr>
                        <a:t>کارفرما</a:t>
                      </a:r>
                      <a:endParaRPr lang="fa-IR" sz="2000" dirty="0">
                        <a:solidFill>
                          <a:schemeClr val="tx1"/>
                        </a:solidFill>
                      </a:endParaRPr>
                    </a:p>
                  </a:txBody>
                  <a:tcPr>
                    <a:solidFill>
                      <a:schemeClr val="tx2"/>
                    </a:solidFill>
                  </a:tcPr>
                </a:tc>
                <a:tc rowSpan="2">
                  <a:txBody>
                    <a:bodyPr/>
                    <a:lstStyle/>
                    <a:p>
                      <a:pPr algn="ctr" rtl="1"/>
                      <a:r>
                        <a:rPr lang="fa-IR" sz="2000" dirty="0" smtClean="0">
                          <a:solidFill>
                            <a:schemeClr val="tx1"/>
                          </a:solidFill>
                        </a:rPr>
                        <a:t>تعداد شاغل</a:t>
                      </a:r>
                      <a:endParaRPr lang="fa-IR" sz="2000" dirty="0">
                        <a:solidFill>
                          <a:schemeClr val="tx1"/>
                        </a:solidFill>
                      </a:endParaRPr>
                    </a:p>
                  </a:txBody>
                  <a:tcPr>
                    <a:solidFill>
                      <a:schemeClr val="tx2"/>
                    </a:solidFill>
                  </a:tcPr>
                </a:tc>
                <a:tc rowSpan="2">
                  <a:txBody>
                    <a:bodyPr/>
                    <a:lstStyle/>
                    <a:p>
                      <a:pPr algn="ctr" rtl="1"/>
                      <a:r>
                        <a:rPr lang="fa-IR" sz="2000" dirty="0" smtClean="0">
                          <a:solidFill>
                            <a:schemeClr val="tx1"/>
                          </a:solidFill>
                        </a:rPr>
                        <a:t>کد کارگاه</a:t>
                      </a:r>
                      <a:endParaRPr lang="fa-IR" sz="2000" dirty="0">
                        <a:solidFill>
                          <a:schemeClr val="tx1"/>
                        </a:solidFill>
                      </a:endParaRPr>
                    </a:p>
                  </a:txBody>
                  <a:tcPr>
                    <a:solidFill>
                      <a:schemeClr val="tx2"/>
                    </a:solidFill>
                  </a:tcPr>
                </a:tc>
                <a:tc gridSpan="4">
                  <a:txBody>
                    <a:bodyPr/>
                    <a:lstStyle/>
                    <a:p>
                      <a:pPr algn="ctr" rtl="1"/>
                      <a:r>
                        <a:rPr kumimoji="0" lang="fa-IR" sz="2000" b="1" kern="1200" dirty="0" smtClean="0">
                          <a:solidFill>
                            <a:schemeClr val="tx1"/>
                          </a:solidFill>
                          <a:latin typeface="+mn-lt"/>
                          <a:ea typeface="+mn-ea"/>
                          <a:cs typeface="+mn-cs"/>
                        </a:rPr>
                        <a:t>تاریخ بازدید کارشناس</a:t>
                      </a:r>
                    </a:p>
                  </a:txBody>
                  <a:tcPr>
                    <a:lnB w="12700" cap="flat" cmpd="sng" algn="ctr">
                      <a:solidFill>
                        <a:schemeClr val="tx1"/>
                      </a:solidFill>
                      <a:prstDash val="solid"/>
                      <a:round/>
                      <a:headEnd type="none" w="med" len="med"/>
                      <a:tailEnd type="none" w="med" len="med"/>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rowSpan="2">
                  <a:txBody>
                    <a:bodyPr/>
                    <a:lstStyle/>
                    <a:p>
                      <a:pPr algn="ctr" rtl="1"/>
                      <a:r>
                        <a:rPr lang="fa-IR" sz="2000" dirty="0" smtClean="0">
                          <a:solidFill>
                            <a:schemeClr val="tx1"/>
                          </a:solidFill>
                        </a:rPr>
                        <a:t>تاریخ معاینه پزشک</a:t>
                      </a:r>
                      <a:endParaRPr lang="fa-IR" sz="2000" dirty="0">
                        <a:solidFill>
                          <a:schemeClr val="tx1"/>
                        </a:solidFill>
                      </a:endParaRPr>
                    </a:p>
                  </a:txBody>
                  <a:tcPr>
                    <a:solidFill>
                      <a:schemeClr val="tx2"/>
                    </a:solidFill>
                  </a:tcPr>
                </a:tc>
                <a:tc rowSpan="2">
                  <a:txBody>
                    <a:bodyPr/>
                    <a:lstStyle/>
                    <a:p>
                      <a:pPr algn="ctr" rtl="1"/>
                      <a:r>
                        <a:rPr lang="fa-IR" sz="2000" dirty="0" smtClean="0">
                          <a:solidFill>
                            <a:schemeClr val="tx1"/>
                          </a:solidFill>
                        </a:rPr>
                        <a:t>آدرس و شماره تلفن</a:t>
                      </a:r>
                      <a:endParaRPr lang="fa-IR" sz="2000" dirty="0">
                        <a:solidFill>
                          <a:schemeClr val="tx1"/>
                        </a:solidFill>
                      </a:endParaRPr>
                    </a:p>
                  </a:txBody>
                  <a:tcPr>
                    <a:solidFill>
                      <a:schemeClr val="tx2"/>
                    </a:solidFill>
                  </a:tcPr>
                </a:tc>
              </a:tr>
              <a:tr h="734108">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p>
                      <a:pPr algn="ctr" rtl="1"/>
                      <a:r>
                        <a:rPr lang="fa-IR" sz="2000" dirty="0" smtClean="0">
                          <a:solidFill>
                            <a:schemeClr val="tx1"/>
                          </a:solidFill>
                        </a:rPr>
                        <a:t>بهار</a:t>
                      </a:r>
                      <a:endParaRPr lang="fa-IR" sz="2000" dirty="0">
                        <a:solidFill>
                          <a:schemeClr val="tx1"/>
                        </a:solidFill>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rtl="1"/>
                      <a:r>
                        <a:rPr lang="fa-IR" sz="2000" dirty="0" smtClean="0">
                          <a:solidFill>
                            <a:schemeClr val="tx1"/>
                          </a:solidFill>
                        </a:rPr>
                        <a:t>تابستان</a:t>
                      </a:r>
                      <a:endParaRPr lang="fa-I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rtl="1"/>
                      <a:r>
                        <a:rPr lang="fa-IR" sz="2000" dirty="0" smtClean="0">
                          <a:solidFill>
                            <a:schemeClr val="tx1"/>
                          </a:solidFill>
                        </a:rPr>
                        <a:t>پاییز</a:t>
                      </a:r>
                      <a:endParaRPr lang="fa-IR"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rtl="1"/>
                      <a:r>
                        <a:rPr lang="fa-IR" sz="2000" dirty="0" smtClean="0">
                          <a:solidFill>
                            <a:schemeClr val="tx1"/>
                          </a:solidFill>
                        </a:rPr>
                        <a:t>زمستان</a:t>
                      </a:r>
                      <a:endParaRPr lang="fa-IR" sz="2000" dirty="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vMerge="1">
                  <a:txBody>
                    <a:bodyPr/>
                    <a:lstStyle/>
                    <a:p>
                      <a:pPr rtl="1"/>
                      <a:endParaRPr lang="fa-IR"/>
                    </a:p>
                  </a:txBody>
                  <a:tcPr/>
                </a:tc>
                <a:tc vMerge="1">
                  <a:txBody>
                    <a:bodyPr/>
                    <a:lstStyle/>
                    <a:p>
                      <a:pPr rtl="1"/>
                      <a:endParaRPr lang="fa-IR"/>
                    </a:p>
                  </a:txBody>
                  <a:tcPr/>
                </a:tc>
              </a:tr>
              <a:tr h="478766">
                <a:tc>
                  <a:txBody>
                    <a:bodyPr/>
                    <a:lstStyle/>
                    <a:p>
                      <a:pPr algn="ctr" rtl="1"/>
                      <a:r>
                        <a:rPr lang="fa-IR" dirty="0" smtClean="0"/>
                        <a:t>1</a:t>
                      </a:r>
                      <a:endParaRPr lang="fa-IR" dirty="0"/>
                    </a:p>
                  </a:txBody>
                  <a:tcPr>
                    <a:solidFill>
                      <a:schemeClr val="tx2"/>
                    </a:solidFill>
                  </a:tcPr>
                </a:tc>
                <a:tc>
                  <a:txBody>
                    <a:bodyPr/>
                    <a:lstStyle/>
                    <a:p>
                      <a:pPr algn="ctr" rtl="1"/>
                      <a:r>
                        <a:rPr lang="fa-IR" dirty="0" smtClean="0"/>
                        <a:t>جوشکاری</a:t>
                      </a:r>
                      <a:endParaRPr lang="fa-IR" dirty="0"/>
                    </a:p>
                  </a:txBody>
                  <a:tcPr>
                    <a:solidFill>
                      <a:schemeClr val="tx2"/>
                    </a:solidFill>
                  </a:tcPr>
                </a:tc>
                <a:tc>
                  <a:txBody>
                    <a:bodyPr/>
                    <a:lstStyle/>
                    <a:p>
                      <a:pPr algn="ctr" rtl="1"/>
                      <a:r>
                        <a:rPr lang="fa-IR" dirty="0" smtClean="0"/>
                        <a:t>محمد افتخاری</a:t>
                      </a:r>
                      <a:endParaRPr lang="fa-IR" dirty="0"/>
                    </a:p>
                  </a:txBody>
                  <a:tcPr>
                    <a:solidFill>
                      <a:schemeClr val="tx2"/>
                    </a:solidFill>
                  </a:tcPr>
                </a:tc>
                <a:tc>
                  <a:txBody>
                    <a:bodyPr/>
                    <a:lstStyle/>
                    <a:p>
                      <a:pPr algn="ctr" rtl="1"/>
                      <a:r>
                        <a:rPr lang="fa-IR" dirty="0" smtClean="0"/>
                        <a:t>1</a:t>
                      </a:r>
                      <a:endParaRPr lang="fa-IR" dirty="0"/>
                    </a:p>
                  </a:txBody>
                  <a:tcPr>
                    <a:solidFill>
                      <a:schemeClr val="tx2"/>
                    </a:solidFill>
                  </a:tcPr>
                </a:tc>
                <a:tc>
                  <a:txBody>
                    <a:bodyPr/>
                    <a:lstStyle/>
                    <a:p>
                      <a:pPr algn="ctr" rtl="1"/>
                      <a:r>
                        <a:rPr lang="fa-IR" dirty="0" smtClean="0"/>
                        <a:t>22</a:t>
                      </a:r>
                      <a:endParaRPr lang="fa-IR" dirty="0"/>
                    </a:p>
                  </a:txBody>
                  <a:tcPr>
                    <a:solidFill>
                      <a:schemeClr val="tx2"/>
                    </a:solidFill>
                  </a:tcPr>
                </a:tc>
                <a:tc>
                  <a:txBody>
                    <a:bodyPr/>
                    <a:lstStyle/>
                    <a:p>
                      <a:pPr algn="ctr" rtl="1"/>
                      <a:r>
                        <a:rPr lang="fa-IR" dirty="0" smtClean="0"/>
                        <a:t>02/10</a:t>
                      </a:r>
                      <a:endParaRPr lang="fa-IR"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2"/>
                    </a:solidFill>
                  </a:tcPr>
                </a:tc>
                <a:tc>
                  <a:txBody>
                    <a:bodyPr/>
                    <a:lstStyle/>
                    <a:p>
                      <a:pPr algn="ctr" rtl="1"/>
                      <a:r>
                        <a:rPr lang="fa-IR" dirty="0" smtClean="0"/>
                        <a:t>05/10</a:t>
                      </a:r>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2"/>
                    </a:solidFill>
                  </a:tcPr>
                </a:tc>
                <a:tc>
                  <a:txBody>
                    <a:bodyPr/>
                    <a:lstStyle/>
                    <a:p>
                      <a:pPr algn="ctr" rtl="1"/>
                      <a:r>
                        <a:rPr lang="fa-IR" dirty="0" smtClean="0"/>
                        <a:t>07/20</a:t>
                      </a:r>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2"/>
                    </a:solidFill>
                  </a:tcPr>
                </a:tc>
                <a:tc>
                  <a:txBody>
                    <a:bodyPr/>
                    <a:lstStyle/>
                    <a:p>
                      <a:pPr algn="ctr" rtl="1"/>
                      <a:r>
                        <a:rPr lang="fa-IR" dirty="0" smtClean="0"/>
                        <a:t>11/25</a:t>
                      </a:r>
                      <a:endParaRPr lang="fa-IR"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tx2"/>
                    </a:solidFill>
                  </a:tcPr>
                </a:tc>
                <a:tc>
                  <a:txBody>
                    <a:bodyPr/>
                    <a:lstStyle/>
                    <a:p>
                      <a:pPr algn="ctr" rtl="1"/>
                      <a:r>
                        <a:rPr lang="fa-IR" dirty="0" smtClean="0"/>
                        <a:t>11/15</a:t>
                      </a:r>
                      <a:endParaRPr lang="fa-IR" dirty="0"/>
                    </a:p>
                  </a:txBody>
                  <a:tcPr>
                    <a:solidFill>
                      <a:schemeClr val="tx2"/>
                    </a:solidFill>
                  </a:tcPr>
                </a:tc>
                <a:tc>
                  <a:txBody>
                    <a:bodyPr/>
                    <a:lstStyle/>
                    <a:p>
                      <a:pPr algn="ctr" rtl="1"/>
                      <a:r>
                        <a:rPr lang="fa-IR" dirty="0" smtClean="0"/>
                        <a:t>آوج- جنب رستوران توحید- 0919000</a:t>
                      </a:r>
                      <a:endParaRPr lang="fa-IR" dirty="0"/>
                    </a:p>
                  </a:txBody>
                  <a:tcPr>
                    <a:solidFill>
                      <a:schemeClr val="tx2"/>
                    </a:solidFill>
                  </a:tcPr>
                </a:tc>
              </a:tr>
            </a:tbl>
          </a:graphicData>
        </a:graphic>
      </p:graphicFrame>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466088"/>
          </a:xfrm>
        </p:spPr>
        <p:txBody>
          <a:bodyPr>
            <a:normAutofit fontScale="90000"/>
          </a:bodyPr>
          <a:lstStyle/>
          <a:p>
            <a:pPr algn="ctr"/>
            <a:r>
              <a:rPr lang="fa-IR" dirty="0" smtClean="0">
                <a:cs typeface="B Nazanin" pitchFamily="2" charset="-78"/>
              </a:rPr>
              <a:t>چگونگی </a:t>
            </a:r>
            <a:r>
              <a:rPr lang="ar-SA" dirty="0" smtClean="0">
                <a:cs typeface="B Nazanin" pitchFamily="2" charset="-78"/>
              </a:rPr>
              <a:t>شناسايي اوليه عوامل زيان‌آور كارگاه‌ها</a:t>
            </a:r>
            <a:endParaRPr lang="fa-IR" dirty="0">
              <a:cs typeface="B Nazanin" pitchFamily="2" charset="-78"/>
            </a:endParaRPr>
          </a:p>
        </p:txBody>
      </p:sp>
      <p:sp>
        <p:nvSpPr>
          <p:cNvPr id="3" name="Content Placeholder 2"/>
          <p:cNvSpPr>
            <a:spLocks noGrp="1"/>
          </p:cNvSpPr>
          <p:nvPr>
            <p:ph idx="1"/>
          </p:nvPr>
        </p:nvSpPr>
        <p:spPr/>
        <p:txBody>
          <a:bodyPr/>
          <a:lstStyle/>
          <a:p>
            <a:r>
              <a:rPr lang="fa-IR" b="1" dirty="0" smtClean="0"/>
              <a:t>1- </a:t>
            </a:r>
            <a:r>
              <a:rPr lang="ar-SA" b="1" dirty="0" smtClean="0"/>
              <a:t>مشخصات اولیه </a:t>
            </a:r>
            <a:r>
              <a:rPr lang="fa-IR" b="1" dirty="0" smtClean="0"/>
              <a:t>كل </a:t>
            </a:r>
            <a:r>
              <a:rPr lang="ar-SA" b="1" dirty="0" smtClean="0"/>
              <a:t>کارگاه</a:t>
            </a:r>
            <a:r>
              <a:rPr lang="fa-IR" b="1" dirty="0" smtClean="0"/>
              <a:t>های تحت پوشش </a:t>
            </a:r>
            <a:r>
              <a:rPr lang="ar-SA" b="1" dirty="0" smtClean="0"/>
              <a:t>در فرم </a:t>
            </a:r>
            <a:r>
              <a:rPr lang="fa-IR" b="1" dirty="0" smtClean="0"/>
              <a:t>مذکور</a:t>
            </a:r>
          </a:p>
          <a:p>
            <a:r>
              <a:rPr lang="fa-IR" b="1" dirty="0" smtClean="0"/>
              <a:t>2- </a:t>
            </a:r>
            <a:r>
              <a:rPr lang="ar-SA" b="1" dirty="0" smtClean="0"/>
              <a:t>تعداد ك</a:t>
            </a:r>
            <a:r>
              <a:rPr lang="fa-IR" b="1" dirty="0" smtClean="0"/>
              <a:t>ل شاغلین</a:t>
            </a:r>
          </a:p>
          <a:p>
            <a:r>
              <a:rPr lang="fa-IR" b="1" dirty="0" smtClean="0"/>
              <a:t>3- </a:t>
            </a:r>
            <a:r>
              <a:rPr lang="ar-SA" b="1" dirty="0" smtClean="0"/>
              <a:t>مشاغل درمعرض</a:t>
            </a:r>
            <a:r>
              <a:rPr lang="fa-IR" b="1" dirty="0" smtClean="0"/>
              <a:t> عوامل زیان آور محیط کار</a:t>
            </a:r>
          </a:p>
          <a:p>
            <a:r>
              <a:rPr lang="fa-IR" b="1" dirty="0" smtClean="0"/>
              <a:t>4- تعیین تعداد شاغلین در معرض عوامل زیان آور در فرم مخصوص</a:t>
            </a:r>
            <a:endParaRPr lang="fa-IR" dirty="0"/>
          </a:p>
        </p:txBody>
      </p:sp>
      <p:sp>
        <p:nvSpPr>
          <p:cNvPr id="5" name="Rectangle 4"/>
          <p:cNvSpPr/>
          <p:nvPr/>
        </p:nvSpPr>
        <p:spPr>
          <a:xfrm>
            <a:off x="1828800" y="5029200"/>
            <a:ext cx="762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pic>
        <p:nvPicPr>
          <p:cNvPr id="1025" name="Picture 1"/>
          <p:cNvPicPr>
            <a:picLocks noChangeAspect="1" noChangeArrowheads="1"/>
          </p:cNvPicPr>
          <p:nvPr/>
        </p:nvPicPr>
        <p:blipFill>
          <a:blip r:embed="rId2"/>
          <a:srcRect/>
          <a:stretch>
            <a:fillRect/>
          </a:stretch>
        </p:blipFill>
        <p:spPr bwMode="auto">
          <a:xfrm>
            <a:off x="304800" y="4495800"/>
            <a:ext cx="2581275" cy="2028825"/>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152400" y="-1"/>
          <a:ext cx="8839200" cy="6710061"/>
        </p:xfrm>
        <a:graphic>
          <a:graphicData uri="http://schemas.openxmlformats.org/drawingml/2006/table">
            <a:tbl>
              <a:tblPr rtl="1" firstRow="1" bandRow="1">
                <a:tableStyleId>{5C22544A-7EE6-4342-B048-85BDC9FD1C3A}</a:tableStyleId>
              </a:tblPr>
              <a:tblGrid>
                <a:gridCol w="2209800"/>
                <a:gridCol w="2209800"/>
                <a:gridCol w="2209800"/>
                <a:gridCol w="2209800"/>
              </a:tblGrid>
              <a:tr h="403072">
                <a:tc gridSpan="4">
                  <a:txBody>
                    <a:bodyPr/>
                    <a:lstStyle/>
                    <a:p>
                      <a:pPr rtl="1"/>
                      <a:r>
                        <a:rPr lang="fa-IR" sz="2000" b="1" dirty="0" smtClean="0"/>
                        <a:t>نوع شغل: برای</a:t>
                      </a:r>
                      <a:r>
                        <a:rPr lang="fa-IR" sz="2000" b="1" baseline="0" dirty="0" smtClean="0"/>
                        <a:t> مثال جوشکاری و سنگ زنی</a:t>
                      </a:r>
                      <a:endParaRPr lang="fa-IR" sz="2000" b="1" dirty="0"/>
                    </a:p>
                  </a:txBody>
                  <a:tcPr/>
                </a:tc>
                <a:tc hMerge="1">
                  <a:txBody>
                    <a:bodyPr/>
                    <a:lstStyle/>
                    <a:p>
                      <a:pPr rtl="1"/>
                      <a:endParaRPr lang="fa-IR" dirty="0"/>
                    </a:p>
                  </a:txBody>
                  <a:tcPr/>
                </a:tc>
                <a:tc hMerge="1">
                  <a:txBody>
                    <a:bodyPr/>
                    <a:lstStyle/>
                    <a:p>
                      <a:pPr rtl="1"/>
                      <a:endParaRPr lang="fa-IR" dirty="0"/>
                    </a:p>
                  </a:txBody>
                  <a:tcPr/>
                </a:tc>
                <a:tc hMerge="1">
                  <a:txBody>
                    <a:bodyPr/>
                    <a:lstStyle/>
                    <a:p>
                      <a:pPr rtl="1"/>
                      <a:endParaRPr lang="fa-IR" sz="2000" b="1" dirty="0"/>
                    </a:p>
                  </a:txBody>
                  <a:tcPr/>
                </a:tc>
              </a:tr>
              <a:tr h="713126">
                <a:tc>
                  <a:txBody>
                    <a:bodyPr/>
                    <a:lstStyle/>
                    <a:p>
                      <a:pPr rtl="1"/>
                      <a:r>
                        <a:rPr lang="fa-IR" sz="2000" b="1" dirty="0" smtClean="0"/>
                        <a:t>نوع</a:t>
                      </a:r>
                      <a:r>
                        <a:rPr lang="fa-IR" sz="2000" b="1" baseline="0" dirty="0" smtClean="0"/>
                        <a:t> عوامل زیان آور</a:t>
                      </a:r>
                      <a:endParaRPr lang="fa-IR" sz="2000" b="1" dirty="0"/>
                    </a:p>
                  </a:txBody>
                  <a:tcPr/>
                </a:tc>
                <a:tc>
                  <a:txBody>
                    <a:bodyPr/>
                    <a:lstStyle/>
                    <a:p>
                      <a:pPr rtl="1"/>
                      <a:r>
                        <a:rPr lang="fa-IR" sz="2000" b="1" dirty="0" smtClean="0"/>
                        <a:t>منابع تولید</a:t>
                      </a:r>
                      <a:endParaRPr lang="fa-IR" sz="2000" b="1" dirty="0"/>
                    </a:p>
                  </a:txBody>
                  <a:tcPr/>
                </a:tc>
                <a:tc>
                  <a:txBody>
                    <a:bodyPr/>
                    <a:lstStyle/>
                    <a:p>
                      <a:pPr rtl="1"/>
                      <a:r>
                        <a:rPr lang="fa-IR" sz="2000" b="1" dirty="0" smtClean="0"/>
                        <a:t>تعداد کارگران در معرض</a:t>
                      </a:r>
                      <a:endParaRPr lang="fa-IR" sz="2000" b="1" dirty="0"/>
                    </a:p>
                  </a:txBody>
                  <a:tcPr/>
                </a:tc>
                <a:tc>
                  <a:txBody>
                    <a:bodyPr/>
                    <a:lstStyle/>
                    <a:p>
                      <a:pPr rtl="1"/>
                      <a:r>
                        <a:rPr lang="fa-IR" sz="2000" b="1" dirty="0" smtClean="0"/>
                        <a:t>وضعیت سیستم های کنترلی موجود</a:t>
                      </a:r>
                      <a:endParaRPr lang="fa-IR" sz="2000" b="1" dirty="0"/>
                    </a:p>
                  </a:txBody>
                  <a:tcPr/>
                </a:tc>
              </a:tr>
              <a:tr h="403072">
                <a:tc>
                  <a:txBody>
                    <a:bodyPr/>
                    <a:lstStyle/>
                    <a:p>
                      <a:pPr rtl="1"/>
                      <a:r>
                        <a:rPr lang="fa-IR" sz="2000" b="1" dirty="0" smtClean="0"/>
                        <a:t>صدا</a:t>
                      </a:r>
                      <a:endParaRPr lang="fa-IR" sz="2000" b="1" dirty="0"/>
                    </a:p>
                  </a:txBody>
                  <a:tcPr/>
                </a:tc>
                <a:tc>
                  <a:txBody>
                    <a:bodyPr/>
                    <a:lstStyle/>
                    <a:p>
                      <a:pPr rtl="1"/>
                      <a:r>
                        <a:rPr lang="fa-IR" sz="2000" b="1" dirty="0" smtClean="0"/>
                        <a:t>دستگاه مینی سنگ</a:t>
                      </a:r>
                      <a:endParaRPr lang="fa-IR" sz="2000" b="1" dirty="0"/>
                    </a:p>
                  </a:txBody>
                  <a:tcPr/>
                </a:tc>
                <a:tc>
                  <a:txBody>
                    <a:bodyPr/>
                    <a:lstStyle/>
                    <a:p>
                      <a:pPr rtl="1"/>
                      <a:r>
                        <a:rPr lang="fa-IR" sz="2000" b="1" dirty="0" smtClean="0"/>
                        <a:t>1</a:t>
                      </a:r>
                      <a:endParaRPr lang="fa-IR" sz="2000" b="1" dirty="0"/>
                    </a:p>
                  </a:txBody>
                  <a:tcPr/>
                </a:tc>
                <a:tc>
                  <a:txBody>
                    <a:bodyPr/>
                    <a:lstStyle/>
                    <a:p>
                      <a:pPr rtl="1"/>
                      <a:r>
                        <a:rPr lang="fa-IR" sz="2000" b="1" dirty="0" smtClean="0"/>
                        <a:t>عدم استفاده از گوشی</a:t>
                      </a:r>
                      <a:endParaRPr lang="fa-IR" sz="2000" b="1" dirty="0"/>
                    </a:p>
                  </a:txBody>
                  <a:tcPr/>
                </a:tc>
              </a:tr>
              <a:tr h="403072">
                <a:tc>
                  <a:txBody>
                    <a:bodyPr/>
                    <a:lstStyle/>
                    <a:p>
                      <a:pPr rtl="1"/>
                      <a:r>
                        <a:rPr lang="fa-IR" sz="2000" b="1" dirty="0" smtClean="0"/>
                        <a:t>ارتعاش</a:t>
                      </a:r>
                      <a:endParaRPr lang="fa-IR" sz="2000" b="1" dirty="0"/>
                    </a:p>
                  </a:txBody>
                  <a:tcPr/>
                </a:tc>
                <a:tc>
                  <a:txBody>
                    <a:bodyPr/>
                    <a:lstStyle/>
                    <a:p>
                      <a:pPr rtl="1"/>
                      <a:r>
                        <a:rPr lang="fa-IR" sz="2000" b="1" dirty="0" smtClean="0"/>
                        <a:t>-</a:t>
                      </a:r>
                      <a:endParaRPr lang="fa-IR" sz="2000" b="1" dirty="0"/>
                    </a:p>
                  </a:txBody>
                  <a:tcPr/>
                </a:tc>
                <a:tc>
                  <a:txBody>
                    <a:bodyPr/>
                    <a:lstStyle/>
                    <a:p>
                      <a:pPr rtl="1"/>
                      <a:r>
                        <a:rPr lang="fa-IR" sz="2000" b="1" dirty="0" smtClean="0"/>
                        <a:t>-</a:t>
                      </a:r>
                      <a:endParaRPr lang="fa-IR" sz="2000" b="1" dirty="0"/>
                    </a:p>
                  </a:txBody>
                  <a:tcPr/>
                </a:tc>
                <a:tc>
                  <a:txBody>
                    <a:bodyPr/>
                    <a:lstStyle/>
                    <a:p>
                      <a:pPr rtl="1"/>
                      <a:r>
                        <a:rPr lang="fa-IR" sz="2000" b="1" dirty="0" smtClean="0"/>
                        <a:t>-</a:t>
                      </a:r>
                      <a:endParaRPr lang="fa-IR" sz="2000" b="1" dirty="0"/>
                    </a:p>
                  </a:txBody>
                  <a:tcPr/>
                </a:tc>
              </a:tr>
              <a:tr h="403072">
                <a:tc>
                  <a:txBody>
                    <a:bodyPr/>
                    <a:lstStyle/>
                    <a:p>
                      <a:pPr rtl="1"/>
                      <a:r>
                        <a:rPr lang="fa-IR" sz="2000" b="1" dirty="0" smtClean="0"/>
                        <a:t>روشنایی</a:t>
                      </a:r>
                      <a:endParaRPr lang="fa-IR" sz="2000" b="1" dirty="0"/>
                    </a:p>
                  </a:txBody>
                  <a:tcPr/>
                </a:tc>
                <a:tc>
                  <a:txBody>
                    <a:bodyPr/>
                    <a:lstStyle/>
                    <a:p>
                      <a:pPr rtl="1"/>
                      <a:r>
                        <a:rPr lang="fa-IR" sz="2000" b="1" dirty="0" smtClean="0"/>
                        <a:t>دو لامپ شکسته</a:t>
                      </a:r>
                      <a:endParaRPr lang="fa-IR" sz="2000" b="1" dirty="0"/>
                    </a:p>
                  </a:txBody>
                  <a:tcPr/>
                </a:tc>
                <a:tc>
                  <a:txBody>
                    <a:bodyPr/>
                    <a:lstStyle/>
                    <a:p>
                      <a:pPr rtl="1"/>
                      <a:r>
                        <a:rPr lang="fa-IR" sz="2000" b="1" dirty="0" smtClean="0"/>
                        <a:t>1</a:t>
                      </a:r>
                      <a:endParaRPr lang="fa-IR" sz="2000" b="1" dirty="0"/>
                    </a:p>
                  </a:txBody>
                  <a:tcPr/>
                </a:tc>
                <a:tc>
                  <a:txBody>
                    <a:bodyPr/>
                    <a:lstStyle/>
                    <a:p>
                      <a:pPr rtl="1"/>
                      <a:r>
                        <a:rPr lang="fa-IR" sz="2000" b="1" dirty="0" smtClean="0"/>
                        <a:t>عدم رفع نواقص</a:t>
                      </a:r>
                      <a:endParaRPr lang="fa-IR" sz="2000" b="1" dirty="0"/>
                    </a:p>
                  </a:txBody>
                  <a:tcPr/>
                </a:tc>
              </a:tr>
              <a:tr h="696583">
                <a:tc>
                  <a:txBody>
                    <a:bodyPr/>
                    <a:lstStyle/>
                    <a:p>
                      <a:pPr rtl="1"/>
                      <a:r>
                        <a:rPr lang="fa-IR" sz="2000" b="1" dirty="0" smtClean="0"/>
                        <a:t>دود و دمه</a:t>
                      </a:r>
                      <a:endParaRPr lang="fa-IR" sz="2000" b="1" dirty="0"/>
                    </a:p>
                  </a:txBody>
                  <a:tcPr/>
                </a:tc>
                <a:tc>
                  <a:txBody>
                    <a:bodyPr/>
                    <a:lstStyle/>
                    <a:p>
                      <a:pPr rtl="1"/>
                      <a:r>
                        <a:rPr lang="fa-IR" sz="2000" b="1" dirty="0" smtClean="0"/>
                        <a:t>عملیات</a:t>
                      </a:r>
                      <a:r>
                        <a:rPr lang="fa-IR" sz="2000" b="1" baseline="0" dirty="0" smtClean="0"/>
                        <a:t> جوش</a:t>
                      </a:r>
                      <a:endParaRPr lang="fa-IR" sz="2000" b="1" dirty="0"/>
                    </a:p>
                  </a:txBody>
                  <a:tcPr/>
                </a:tc>
                <a:tc>
                  <a:txBody>
                    <a:bodyPr/>
                    <a:lstStyle/>
                    <a:p>
                      <a:pPr rtl="1"/>
                      <a:r>
                        <a:rPr lang="fa-IR" sz="2000" b="1" dirty="0" smtClean="0"/>
                        <a:t>1</a:t>
                      </a:r>
                      <a:endParaRPr lang="fa-IR" sz="2000" b="1" dirty="0"/>
                    </a:p>
                  </a:txBody>
                  <a:tcPr/>
                </a:tc>
                <a:tc>
                  <a:txBody>
                    <a:bodyPr/>
                    <a:lstStyle/>
                    <a:p>
                      <a:pPr rtl="1"/>
                      <a:r>
                        <a:rPr lang="fa-IR" sz="2000" b="1" dirty="0" smtClean="0"/>
                        <a:t>عدم استفاده از سیستم ها ی</a:t>
                      </a:r>
                      <a:r>
                        <a:rPr lang="fa-IR" sz="2000" b="1" baseline="0" dirty="0" smtClean="0"/>
                        <a:t> کنترلی و ماسک</a:t>
                      </a:r>
                      <a:endParaRPr lang="fa-IR" sz="2000" b="1" dirty="0"/>
                    </a:p>
                  </a:txBody>
                  <a:tcPr/>
                </a:tc>
              </a:tr>
              <a:tr h="403072">
                <a:tc>
                  <a:txBody>
                    <a:bodyPr/>
                    <a:lstStyle/>
                    <a:p>
                      <a:pPr rtl="1"/>
                      <a:r>
                        <a:rPr lang="fa-IR" sz="2000" b="1" dirty="0" smtClean="0"/>
                        <a:t>گرد و غبار</a:t>
                      </a:r>
                      <a:endParaRPr lang="fa-IR" sz="2000" b="1" dirty="0"/>
                    </a:p>
                  </a:txBody>
                  <a:tcPr/>
                </a:tc>
                <a:tc>
                  <a:txBody>
                    <a:bodyPr/>
                    <a:lstStyle/>
                    <a:p>
                      <a:pPr rtl="1"/>
                      <a:r>
                        <a:rPr lang="fa-IR" sz="2000" b="1" dirty="0" smtClean="0"/>
                        <a:t>-</a:t>
                      </a:r>
                      <a:endParaRPr lang="fa-IR" sz="2000" b="1" dirty="0"/>
                    </a:p>
                  </a:txBody>
                  <a:tcPr/>
                </a:tc>
                <a:tc>
                  <a:txBody>
                    <a:bodyPr/>
                    <a:lstStyle/>
                    <a:p>
                      <a:pPr rtl="1"/>
                      <a:r>
                        <a:rPr lang="fa-IR" sz="2000" b="1" dirty="0" smtClean="0"/>
                        <a:t>-</a:t>
                      </a:r>
                      <a:endParaRPr lang="fa-IR" sz="2000" b="1" dirty="0"/>
                    </a:p>
                  </a:txBody>
                  <a:tcPr/>
                </a:tc>
                <a:tc>
                  <a:txBody>
                    <a:bodyPr/>
                    <a:lstStyle/>
                    <a:p>
                      <a:pPr rtl="1"/>
                      <a:r>
                        <a:rPr lang="fa-IR" sz="2000" b="1" dirty="0" smtClean="0"/>
                        <a:t>-</a:t>
                      </a:r>
                      <a:endParaRPr lang="fa-IR" sz="2000" b="1" dirty="0"/>
                    </a:p>
                  </a:txBody>
                  <a:tcPr/>
                </a:tc>
              </a:tr>
              <a:tr h="403072">
                <a:tc>
                  <a:txBody>
                    <a:bodyPr/>
                    <a:lstStyle/>
                    <a:p>
                      <a:pPr rtl="1"/>
                      <a:r>
                        <a:rPr lang="fa-IR" sz="2000" b="1" dirty="0" smtClean="0"/>
                        <a:t>ساختمان</a:t>
                      </a:r>
                      <a:endParaRPr lang="fa-IR" sz="2000" b="1" dirty="0"/>
                    </a:p>
                  </a:txBody>
                  <a:tcPr/>
                </a:tc>
                <a:tc>
                  <a:txBody>
                    <a:bodyPr/>
                    <a:lstStyle/>
                    <a:p>
                      <a:pPr rtl="1"/>
                      <a:r>
                        <a:rPr lang="fa-IR" sz="2000" b="1" dirty="0" smtClean="0"/>
                        <a:t>کف ساختمان نامناسب</a:t>
                      </a:r>
                      <a:endParaRPr lang="fa-IR" sz="2000" b="1" dirty="0"/>
                    </a:p>
                  </a:txBody>
                  <a:tcPr/>
                </a:tc>
                <a:tc>
                  <a:txBody>
                    <a:bodyPr/>
                    <a:lstStyle/>
                    <a:p>
                      <a:pPr rtl="1"/>
                      <a:r>
                        <a:rPr lang="fa-IR" sz="2000" b="1" dirty="0" smtClean="0"/>
                        <a:t>1</a:t>
                      </a:r>
                      <a:endParaRPr lang="fa-IR" sz="2000" b="1" dirty="0"/>
                    </a:p>
                  </a:txBody>
                  <a:tcPr/>
                </a:tc>
                <a:tc>
                  <a:txBody>
                    <a:bodyPr/>
                    <a:lstStyle/>
                    <a:p>
                      <a:pPr rtl="1"/>
                      <a:r>
                        <a:rPr lang="fa-IR" sz="2000" b="1" dirty="0" smtClean="0"/>
                        <a:t>عدم رفع نواقص</a:t>
                      </a:r>
                      <a:endParaRPr lang="fa-IR" sz="2000" b="1" dirty="0"/>
                    </a:p>
                  </a:txBody>
                  <a:tcPr/>
                </a:tc>
              </a:tr>
              <a:tr h="403072">
                <a:tc>
                  <a:txBody>
                    <a:bodyPr/>
                    <a:lstStyle/>
                    <a:p>
                      <a:pPr rtl="1"/>
                      <a:r>
                        <a:rPr lang="fa-IR" sz="2000" b="1" dirty="0" smtClean="0"/>
                        <a:t>حمل بار </a:t>
                      </a:r>
                      <a:endParaRPr lang="fa-IR" sz="2000" b="1" dirty="0"/>
                    </a:p>
                  </a:txBody>
                  <a:tcPr/>
                </a:tc>
                <a:tc>
                  <a:txBody>
                    <a:bodyPr/>
                    <a:lstStyle/>
                    <a:p>
                      <a:pPr rtl="1"/>
                      <a:r>
                        <a:rPr lang="fa-IR" sz="2000" b="1" dirty="0" smtClean="0"/>
                        <a:t>-</a:t>
                      </a:r>
                      <a:endParaRPr lang="fa-IR" sz="2000" b="1" dirty="0"/>
                    </a:p>
                  </a:txBody>
                  <a:tcPr/>
                </a:tc>
                <a:tc>
                  <a:txBody>
                    <a:bodyPr/>
                    <a:lstStyle/>
                    <a:p>
                      <a:pPr rtl="1"/>
                      <a:r>
                        <a:rPr lang="fa-IR" sz="2000" b="1" dirty="0" smtClean="0"/>
                        <a:t>-</a:t>
                      </a:r>
                      <a:endParaRPr lang="fa-IR" sz="2000" b="1" dirty="0"/>
                    </a:p>
                  </a:txBody>
                  <a:tcPr/>
                </a:tc>
                <a:tc>
                  <a:txBody>
                    <a:bodyPr/>
                    <a:lstStyle/>
                    <a:p>
                      <a:pPr rtl="1"/>
                      <a:r>
                        <a:rPr lang="fa-IR" sz="2000" b="1" dirty="0" smtClean="0"/>
                        <a:t>-</a:t>
                      </a:r>
                      <a:endParaRPr lang="fa-IR" sz="2000" b="1" dirty="0"/>
                    </a:p>
                  </a:txBody>
                  <a:tcPr/>
                </a:tc>
              </a:tr>
              <a:tr h="754626">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2000" b="1" dirty="0" smtClean="0"/>
                        <a:t>وضعیت</a:t>
                      </a:r>
                      <a:r>
                        <a:rPr lang="fa-IR" sz="2000" b="1" baseline="0" dirty="0" smtClean="0"/>
                        <a:t> بدن در حین کار</a:t>
                      </a:r>
                      <a:endParaRPr lang="fa-IR" sz="2000" b="1" dirty="0" smtClean="0"/>
                    </a:p>
                  </a:txBody>
                  <a:tcPr/>
                </a:tc>
                <a:tc>
                  <a:txBody>
                    <a:bodyPr/>
                    <a:lstStyle/>
                    <a:p>
                      <a:pPr rtl="1"/>
                      <a:r>
                        <a:rPr lang="fa-IR" sz="2000" b="1" dirty="0" smtClean="0"/>
                        <a:t>پوسچر نامناسب در حین کار</a:t>
                      </a:r>
                      <a:endParaRPr lang="fa-IR" sz="2000" b="1" dirty="0"/>
                    </a:p>
                  </a:txBody>
                  <a:tcPr/>
                </a:tc>
                <a:tc>
                  <a:txBody>
                    <a:bodyPr/>
                    <a:lstStyle/>
                    <a:p>
                      <a:pPr rtl="1"/>
                      <a:r>
                        <a:rPr lang="fa-IR" sz="2000" b="1" dirty="0" smtClean="0"/>
                        <a:t>1</a:t>
                      </a:r>
                      <a:endParaRPr lang="fa-IR" sz="2000" b="1" dirty="0"/>
                    </a:p>
                  </a:txBody>
                  <a:tcPr/>
                </a:tc>
                <a:tc>
                  <a:txBody>
                    <a:bodyPr/>
                    <a:lstStyle/>
                    <a:p>
                      <a:pPr rtl="1"/>
                      <a:r>
                        <a:rPr lang="fa-IR" sz="2000" b="1" dirty="0" smtClean="0"/>
                        <a:t>-</a:t>
                      </a:r>
                      <a:endParaRPr lang="fa-IR" sz="2000" b="1" dirty="0"/>
                    </a:p>
                  </a:txBody>
                  <a:tcPr/>
                </a:tc>
              </a:tr>
              <a:tr h="1023182">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2000" b="1" dirty="0" smtClean="0"/>
                        <a:t>نیازمند استفاده از وسایل حفاظت فردی</a:t>
                      </a:r>
                    </a:p>
                  </a:txBody>
                  <a:tcPr/>
                </a:tc>
                <a:tc>
                  <a:txBody>
                    <a:bodyPr/>
                    <a:lstStyle/>
                    <a:p>
                      <a:pPr rtl="1"/>
                      <a:r>
                        <a:rPr lang="fa-IR" sz="2000" b="1" dirty="0" smtClean="0"/>
                        <a:t>بلی(در برابر صدا و دمه فلزی)</a:t>
                      </a:r>
                      <a:endParaRPr lang="fa-IR" sz="2000" b="1" dirty="0"/>
                    </a:p>
                  </a:txBody>
                  <a:tcPr/>
                </a:tc>
                <a:tc>
                  <a:txBody>
                    <a:bodyPr/>
                    <a:lstStyle/>
                    <a:p>
                      <a:pPr rtl="1"/>
                      <a:r>
                        <a:rPr lang="fa-IR" sz="2000" b="1" dirty="0" smtClean="0"/>
                        <a:t>-</a:t>
                      </a:r>
                      <a:endParaRPr lang="fa-IR" sz="2000" b="1" dirty="0"/>
                    </a:p>
                  </a:txBody>
                  <a:tcPr/>
                </a:tc>
                <a:tc>
                  <a:txBody>
                    <a:bodyPr/>
                    <a:lstStyle/>
                    <a:p>
                      <a:pPr rtl="1"/>
                      <a:r>
                        <a:rPr lang="fa-IR" sz="2000" b="1" dirty="0" smtClean="0"/>
                        <a:t>-</a:t>
                      </a:r>
                      <a:endParaRPr lang="fa-IR" sz="2000" b="1" dirty="0"/>
                    </a:p>
                  </a:txBody>
                  <a:tcPr/>
                </a:tc>
              </a:tr>
              <a:tr h="696583">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2000" b="1" dirty="0" smtClean="0"/>
                        <a:t>استفاده از وسایل حفاظت فردی</a:t>
                      </a:r>
                    </a:p>
                  </a:txBody>
                  <a:tcPr/>
                </a:tc>
                <a:tc>
                  <a:txBody>
                    <a:bodyPr/>
                    <a:lstStyle/>
                    <a:p>
                      <a:pPr rtl="1"/>
                      <a:r>
                        <a:rPr lang="fa-IR" sz="2000" b="1" dirty="0" smtClean="0"/>
                        <a:t>خیر</a:t>
                      </a:r>
                      <a:endParaRPr lang="fa-IR" sz="2000" b="1" dirty="0"/>
                    </a:p>
                  </a:txBody>
                  <a:tcPr/>
                </a:tc>
                <a:tc>
                  <a:txBody>
                    <a:bodyPr/>
                    <a:lstStyle/>
                    <a:p>
                      <a:pPr rtl="1"/>
                      <a:r>
                        <a:rPr lang="fa-IR" sz="2000" b="1" dirty="0" smtClean="0"/>
                        <a:t>0</a:t>
                      </a:r>
                      <a:endParaRPr lang="fa-IR" sz="2000" b="1" dirty="0"/>
                    </a:p>
                  </a:txBody>
                  <a:tcPr/>
                </a:tc>
                <a:tc>
                  <a:txBody>
                    <a:bodyPr/>
                    <a:lstStyle/>
                    <a:p>
                      <a:pPr rtl="1"/>
                      <a:r>
                        <a:rPr lang="fa-IR" sz="2000" b="1" dirty="0" smtClean="0"/>
                        <a:t>-</a:t>
                      </a:r>
                      <a:endParaRPr lang="fa-IR" sz="2000" b="1" dirty="0"/>
                    </a:p>
                  </a:txBody>
                  <a:tcPr/>
                </a:tc>
              </a:tr>
            </a:tbl>
          </a:graphicData>
        </a:graphic>
      </p:graphicFrame>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cs typeface="B Nazanin" pitchFamily="2" charset="-78"/>
              </a:rPr>
              <a:t>ادامه...</a:t>
            </a:r>
            <a:endParaRPr lang="fa-IR" dirty="0">
              <a:cs typeface="B Nazanin" pitchFamily="2" charset="-78"/>
            </a:endParaRPr>
          </a:p>
        </p:txBody>
      </p:sp>
      <p:sp>
        <p:nvSpPr>
          <p:cNvPr id="3" name="Content Placeholder 2"/>
          <p:cNvSpPr>
            <a:spLocks noGrp="1"/>
          </p:cNvSpPr>
          <p:nvPr>
            <p:ph idx="1"/>
          </p:nvPr>
        </p:nvSpPr>
        <p:spPr/>
        <p:txBody>
          <a:bodyPr/>
          <a:lstStyle/>
          <a:p>
            <a:r>
              <a:rPr lang="fa-IR" dirty="0" smtClean="0"/>
              <a:t>فرمت تعیین عوامل زیان آور</a:t>
            </a:r>
          </a:p>
          <a:p>
            <a:endParaRPr lang="fa-IR" dirty="0" smtClean="0"/>
          </a:p>
          <a:p>
            <a:endParaRPr lang="fa-IR" dirty="0" smtClean="0"/>
          </a:p>
          <a:p>
            <a:endParaRPr lang="fa-IR" dirty="0" smtClean="0"/>
          </a:p>
          <a:p>
            <a:endParaRPr lang="fa-IR" dirty="0" smtClean="0"/>
          </a:p>
          <a:p>
            <a:endParaRPr lang="fa-IR" dirty="0" smtClean="0"/>
          </a:p>
          <a:p>
            <a:r>
              <a:rPr lang="fa-IR" dirty="0" smtClean="0"/>
              <a:t>نحوه تعیین عوامل زیان آور از طریق اندازه گیری صدا و روشنایی و دیگر عوامل زیان آور از طریق فرم های مخصوص ارگونومی و مشاهده </a:t>
            </a:r>
          </a:p>
          <a:p>
            <a:endParaRPr lang="fa-IR" dirty="0" smtClean="0"/>
          </a:p>
          <a:p>
            <a:endParaRPr lang="fa-IR" dirty="0" smtClean="0"/>
          </a:p>
          <a:p>
            <a:endParaRPr lang="fa-IR" dirty="0" smtClean="0"/>
          </a:p>
          <a:p>
            <a:endParaRPr lang="fa-IR" dirty="0" smtClean="0"/>
          </a:p>
          <a:p>
            <a:endParaRPr lang="fa-IR" dirty="0" smtClean="0"/>
          </a:p>
          <a:p>
            <a:endParaRPr lang="fa-IR" dirty="0"/>
          </a:p>
        </p:txBody>
      </p:sp>
      <p:graphicFrame>
        <p:nvGraphicFramePr>
          <p:cNvPr id="4" name="Table 3"/>
          <p:cNvGraphicFramePr>
            <a:graphicFrameLocks noGrp="1"/>
          </p:cNvGraphicFramePr>
          <p:nvPr/>
        </p:nvGraphicFramePr>
        <p:xfrm>
          <a:off x="304800" y="2514600"/>
          <a:ext cx="8077200" cy="2225040"/>
        </p:xfrm>
        <a:graphic>
          <a:graphicData uri="http://schemas.openxmlformats.org/drawingml/2006/table">
            <a:tbl>
              <a:tblPr rtl="1" firstRow="1" bandRow="1">
                <a:tableStyleId>{5C22544A-7EE6-4342-B048-85BDC9FD1C3A}</a:tableStyleId>
              </a:tblPr>
              <a:tblGrid>
                <a:gridCol w="807720"/>
                <a:gridCol w="807720"/>
                <a:gridCol w="807720"/>
                <a:gridCol w="807720"/>
                <a:gridCol w="807720"/>
                <a:gridCol w="807720"/>
                <a:gridCol w="807720"/>
                <a:gridCol w="807720"/>
                <a:gridCol w="807720"/>
                <a:gridCol w="807720"/>
              </a:tblGrid>
              <a:tr h="609600">
                <a:tc>
                  <a:txBody>
                    <a:bodyPr/>
                    <a:lstStyle/>
                    <a:p>
                      <a:pPr marL="0" algn="ctr" rtl="1" eaLnBrk="1" latinLnBrk="0" hangingPunct="1"/>
                      <a:r>
                        <a:rPr kumimoji="0" lang="fa-IR" sz="2000" b="1" kern="1200" dirty="0" smtClean="0">
                          <a:solidFill>
                            <a:schemeClr val="tx1"/>
                          </a:solidFill>
                          <a:latin typeface="+mn-lt"/>
                          <a:ea typeface="+mn-ea"/>
                          <a:cs typeface="+mn-cs"/>
                        </a:rPr>
                        <a:t>کد کارگاهی(یا نام</a:t>
                      </a:r>
                      <a:r>
                        <a:rPr kumimoji="0" lang="fa-IR" sz="2000" b="1" kern="1200" baseline="0" dirty="0" smtClean="0">
                          <a:solidFill>
                            <a:schemeClr val="tx1"/>
                          </a:solidFill>
                          <a:latin typeface="+mn-lt"/>
                          <a:ea typeface="+mn-ea"/>
                          <a:cs typeface="+mn-cs"/>
                        </a:rPr>
                        <a:t> کارگاه)</a:t>
                      </a:r>
                      <a:endParaRPr kumimoji="0" lang="fa-IR" sz="2000" b="1" kern="1200" dirty="0" smtClean="0">
                        <a:solidFill>
                          <a:schemeClr val="tx1"/>
                        </a:solidFill>
                        <a:latin typeface="+mn-lt"/>
                        <a:ea typeface="+mn-ea"/>
                        <a:cs typeface="+mn-cs"/>
                      </a:endParaRPr>
                    </a:p>
                  </a:txBody>
                  <a:tcPr/>
                </a:tc>
                <a:tc>
                  <a:txBody>
                    <a:bodyPr/>
                    <a:lstStyle/>
                    <a:p>
                      <a:pPr marL="0" algn="ctr" rtl="1" eaLnBrk="1" latinLnBrk="0" hangingPunct="1"/>
                      <a:r>
                        <a:rPr kumimoji="0" lang="fa-IR" sz="2000" b="1" kern="1200" dirty="0" smtClean="0">
                          <a:solidFill>
                            <a:schemeClr val="tx1"/>
                          </a:solidFill>
                          <a:latin typeface="+mn-lt"/>
                          <a:ea typeface="+mn-ea"/>
                          <a:cs typeface="+mn-cs"/>
                        </a:rPr>
                        <a:t>صدا</a:t>
                      </a:r>
                    </a:p>
                  </a:txBody>
                  <a:tcPr/>
                </a:tc>
                <a:tc>
                  <a:txBody>
                    <a:bodyPr/>
                    <a:lstStyle/>
                    <a:p>
                      <a:pPr marL="0" algn="ctr" rtl="1" eaLnBrk="1" latinLnBrk="0" hangingPunct="1"/>
                      <a:r>
                        <a:rPr kumimoji="0" lang="fa-IR" sz="2000" b="1" kern="1200" dirty="0" smtClean="0">
                          <a:solidFill>
                            <a:schemeClr val="tx1"/>
                          </a:solidFill>
                          <a:latin typeface="+mn-lt"/>
                          <a:ea typeface="+mn-ea"/>
                          <a:cs typeface="+mn-cs"/>
                        </a:rPr>
                        <a:t>ارتعاش</a:t>
                      </a:r>
                    </a:p>
                  </a:txBody>
                  <a:tcPr/>
                </a:tc>
                <a:tc>
                  <a:txBody>
                    <a:bodyPr/>
                    <a:lstStyle/>
                    <a:p>
                      <a:pPr marL="0" algn="ctr" rtl="1" eaLnBrk="1" latinLnBrk="0" hangingPunct="1"/>
                      <a:r>
                        <a:rPr kumimoji="0" lang="fa-IR" sz="2000" b="1" kern="1200" dirty="0" smtClean="0">
                          <a:solidFill>
                            <a:schemeClr val="tx1"/>
                          </a:solidFill>
                          <a:latin typeface="+mn-lt"/>
                          <a:ea typeface="+mn-ea"/>
                          <a:cs typeface="+mn-cs"/>
                        </a:rPr>
                        <a:t>روشنایی</a:t>
                      </a:r>
                    </a:p>
                  </a:txBody>
                  <a:tcPr/>
                </a:tc>
                <a:tc>
                  <a:txBody>
                    <a:bodyPr/>
                    <a:lstStyle/>
                    <a:p>
                      <a:pPr marL="0" algn="ctr" rtl="1" eaLnBrk="1" latinLnBrk="0" hangingPunct="1"/>
                      <a:r>
                        <a:rPr kumimoji="0" lang="fa-IR" sz="2000" b="1" kern="1200" dirty="0" smtClean="0">
                          <a:solidFill>
                            <a:schemeClr val="tx1"/>
                          </a:solidFill>
                          <a:latin typeface="+mn-lt"/>
                          <a:ea typeface="+mn-ea"/>
                          <a:cs typeface="+mn-cs"/>
                        </a:rPr>
                        <a:t>دود و دمه</a:t>
                      </a:r>
                    </a:p>
                  </a:txBody>
                  <a:tcPr/>
                </a:tc>
                <a:tc>
                  <a:txBody>
                    <a:bodyPr/>
                    <a:lstStyle/>
                    <a:p>
                      <a:pPr marL="0" algn="ctr" rtl="1" eaLnBrk="1" latinLnBrk="0" hangingPunct="1"/>
                      <a:r>
                        <a:rPr kumimoji="0" lang="fa-IR" sz="2000" b="1" kern="1200" dirty="0" smtClean="0">
                          <a:solidFill>
                            <a:schemeClr val="tx1"/>
                          </a:solidFill>
                          <a:latin typeface="+mn-lt"/>
                          <a:ea typeface="+mn-ea"/>
                          <a:cs typeface="+mn-cs"/>
                        </a:rPr>
                        <a:t>وضعیت بدن در حین کار</a:t>
                      </a:r>
                    </a:p>
                  </a:txBody>
                  <a:tcPr/>
                </a:tc>
                <a:tc>
                  <a:txBody>
                    <a:bodyPr/>
                    <a:lstStyle/>
                    <a:p>
                      <a:pPr marL="0" algn="ctr" rtl="1" eaLnBrk="1" latinLnBrk="0" hangingPunct="1"/>
                      <a:r>
                        <a:rPr kumimoji="0" lang="fa-IR" sz="2000" b="1" kern="1200" dirty="0" smtClean="0">
                          <a:solidFill>
                            <a:schemeClr val="tx1"/>
                          </a:solidFill>
                          <a:latin typeface="+mn-lt"/>
                          <a:ea typeface="+mn-ea"/>
                          <a:cs typeface="+mn-cs"/>
                        </a:rPr>
                        <a:t>ساختمان</a:t>
                      </a:r>
                    </a:p>
                  </a:txBody>
                  <a:tcPr/>
                </a:tc>
                <a:tc>
                  <a:txBody>
                    <a:bodyPr/>
                    <a:lstStyle/>
                    <a:p>
                      <a:pPr marL="0" algn="ctr" rtl="1" eaLnBrk="1" latinLnBrk="0" hangingPunct="1"/>
                      <a:r>
                        <a:rPr kumimoji="0" lang="fa-IR" sz="2000" b="1" kern="1200" dirty="0" smtClean="0">
                          <a:solidFill>
                            <a:schemeClr val="tx1"/>
                          </a:solidFill>
                          <a:latin typeface="+mn-lt"/>
                          <a:ea typeface="+mn-ea"/>
                          <a:cs typeface="+mn-cs"/>
                        </a:rPr>
                        <a:t>حمل بار</a:t>
                      </a:r>
                    </a:p>
                  </a:txBody>
                  <a:tcPr/>
                </a:tc>
                <a:tc>
                  <a:txBody>
                    <a:bodyPr/>
                    <a:lstStyle/>
                    <a:p>
                      <a:pPr marL="0" algn="ctr" rtl="1" eaLnBrk="1" latinLnBrk="0" hangingPunct="1"/>
                      <a:r>
                        <a:rPr kumimoji="0" lang="fa-IR" sz="2000" b="1" kern="1200" dirty="0" smtClean="0">
                          <a:solidFill>
                            <a:schemeClr val="tx1"/>
                          </a:solidFill>
                          <a:latin typeface="+mn-lt"/>
                          <a:ea typeface="+mn-ea"/>
                          <a:cs typeface="+mn-cs"/>
                        </a:rPr>
                        <a:t>نیازمند استفاده از وسایل حفاظت فردی</a:t>
                      </a:r>
                    </a:p>
                  </a:txBody>
                  <a:tcPr/>
                </a:tc>
                <a:tc>
                  <a:txBody>
                    <a:bodyPr/>
                    <a:lstStyle/>
                    <a:p>
                      <a:pPr marL="0" algn="ctr" rtl="1" eaLnBrk="1" latinLnBrk="0" hangingPunct="1"/>
                      <a:r>
                        <a:rPr kumimoji="0" lang="fa-IR" sz="2000" b="1" kern="1200" dirty="0" smtClean="0">
                          <a:solidFill>
                            <a:schemeClr val="tx1"/>
                          </a:solidFill>
                          <a:latin typeface="+mn-lt"/>
                          <a:ea typeface="+mn-ea"/>
                          <a:cs typeface="+mn-cs"/>
                        </a:rPr>
                        <a:t>استفاده از وسایل حفاظت فردی</a:t>
                      </a:r>
                    </a:p>
                  </a:txBody>
                  <a:tcPr/>
                </a:tc>
              </a:tr>
              <a:tr h="609600">
                <a:tc>
                  <a:txBody>
                    <a:bodyPr/>
                    <a:lstStyle/>
                    <a:p>
                      <a:pPr marL="0" algn="ctr" rtl="1" eaLnBrk="1" latinLnBrk="0" hangingPunct="1"/>
                      <a:r>
                        <a:rPr kumimoji="0" lang="fa-IR" sz="2000" b="1" kern="1200" dirty="0" smtClean="0">
                          <a:solidFill>
                            <a:schemeClr val="tx1"/>
                          </a:solidFill>
                          <a:latin typeface="+mn-lt"/>
                          <a:ea typeface="+mn-ea"/>
                          <a:cs typeface="+mn-cs"/>
                        </a:rPr>
                        <a:t>22</a:t>
                      </a:r>
                    </a:p>
                  </a:txBody>
                  <a:tcPr/>
                </a:tc>
                <a:tc>
                  <a:txBody>
                    <a:bodyPr/>
                    <a:lstStyle/>
                    <a:p>
                      <a:pPr marL="0" algn="ctr" rtl="1" eaLnBrk="1" latinLnBrk="0" hangingPunct="1"/>
                      <a:r>
                        <a:rPr kumimoji="0" lang="fa-IR" sz="2000" b="1" kern="1200" dirty="0" smtClean="0">
                          <a:solidFill>
                            <a:schemeClr val="tx1"/>
                          </a:solidFill>
                          <a:latin typeface="+mn-lt"/>
                          <a:ea typeface="+mn-ea"/>
                          <a:cs typeface="+mn-cs"/>
                        </a:rPr>
                        <a:t>1</a:t>
                      </a:r>
                    </a:p>
                  </a:txBody>
                  <a:tcPr/>
                </a:tc>
                <a:tc>
                  <a:txBody>
                    <a:bodyPr/>
                    <a:lstStyle/>
                    <a:p>
                      <a:pPr marL="0" algn="ctr" rtl="1" eaLnBrk="1" latinLnBrk="0" hangingPunct="1"/>
                      <a:r>
                        <a:rPr kumimoji="0" lang="fa-IR" sz="2000" b="1" kern="1200" dirty="0" smtClean="0">
                          <a:solidFill>
                            <a:schemeClr val="tx1"/>
                          </a:solidFill>
                          <a:latin typeface="+mn-lt"/>
                          <a:ea typeface="+mn-ea"/>
                          <a:cs typeface="+mn-cs"/>
                        </a:rPr>
                        <a:t>0</a:t>
                      </a:r>
                    </a:p>
                  </a:txBody>
                  <a:tcPr/>
                </a:tc>
                <a:tc>
                  <a:txBody>
                    <a:bodyPr/>
                    <a:lstStyle/>
                    <a:p>
                      <a:pPr marL="0" algn="ctr" rtl="1" eaLnBrk="1" latinLnBrk="0" hangingPunct="1"/>
                      <a:r>
                        <a:rPr kumimoji="0" lang="fa-IR" sz="2000" b="1" kern="1200" dirty="0" smtClean="0">
                          <a:solidFill>
                            <a:schemeClr val="tx1"/>
                          </a:solidFill>
                          <a:latin typeface="+mn-lt"/>
                          <a:ea typeface="+mn-ea"/>
                          <a:cs typeface="+mn-cs"/>
                        </a:rPr>
                        <a:t>1</a:t>
                      </a:r>
                    </a:p>
                  </a:txBody>
                  <a:tcPr/>
                </a:tc>
                <a:tc>
                  <a:txBody>
                    <a:bodyPr/>
                    <a:lstStyle/>
                    <a:p>
                      <a:pPr marL="0" algn="ctr" rtl="1" eaLnBrk="1" latinLnBrk="0" hangingPunct="1"/>
                      <a:r>
                        <a:rPr kumimoji="0" lang="fa-IR" sz="2000" b="1" kern="1200" dirty="0" smtClean="0">
                          <a:solidFill>
                            <a:schemeClr val="tx1"/>
                          </a:solidFill>
                          <a:latin typeface="+mn-lt"/>
                          <a:ea typeface="+mn-ea"/>
                          <a:cs typeface="+mn-cs"/>
                        </a:rPr>
                        <a:t>1</a:t>
                      </a:r>
                    </a:p>
                  </a:txBody>
                  <a:tcPr/>
                </a:tc>
                <a:tc>
                  <a:txBody>
                    <a:bodyPr/>
                    <a:lstStyle/>
                    <a:p>
                      <a:pPr marL="0" algn="ctr" rtl="1" eaLnBrk="1" latinLnBrk="0" hangingPunct="1"/>
                      <a:r>
                        <a:rPr kumimoji="0" lang="fa-IR" sz="2000" b="1" kern="1200" dirty="0" smtClean="0">
                          <a:solidFill>
                            <a:schemeClr val="tx1"/>
                          </a:solidFill>
                          <a:latin typeface="+mn-lt"/>
                          <a:ea typeface="+mn-ea"/>
                          <a:cs typeface="+mn-cs"/>
                        </a:rPr>
                        <a:t>1</a:t>
                      </a:r>
                    </a:p>
                  </a:txBody>
                  <a:tcPr/>
                </a:tc>
                <a:tc>
                  <a:txBody>
                    <a:bodyPr/>
                    <a:lstStyle/>
                    <a:p>
                      <a:pPr marL="0" algn="ctr" rtl="1" eaLnBrk="1" latinLnBrk="0" hangingPunct="1"/>
                      <a:r>
                        <a:rPr kumimoji="0" lang="fa-IR" sz="2000" b="1" kern="1200" dirty="0" smtClean="0">
                          <a:solidFill>
                            <a:schemeClr val="tx1"/>
                          </a:solidFill>
                          <a:latin typeface="+mn-lt"/>
                          <a:ea typeface="+mn-ea"/>
                          <a:cs typeface="+mn-cs"/>
                        </a:rPr>
                        <a:t>1</a:t>
                      </a:r>
                    </a:p>
                  </a:txBody>
                  <a:tcPr/>
                </a:tc>
                <a:tc>
                  <a:txBody>
                    <a:bodyPr/>
                    <a:lstStyle/>
                    <a:p>
                      <a:pPr marL="0" algn="ctr" rtl="1" eaLnBrk="1" latinLnBrk="0" hangingPunct="1"/>
                      <a:r>
                        <a:rPr kumimoji="0" lang="fa-IR" sz="2000" b="1" kern="1200" dirty="0" smtClean="0">
                          <a:solidFill>
                            <a:schemeClr val="tx1"/>
                          </a:solidFill>
                          <a:latin typeface="+mn-lt"/>
                          <a:ea typeface="+mn-ea"/>
                          <a:cs typeface="+mn-cs"/>
                        </a:rPr>
                        <a:t>0</a:t>
                      </a:r>
                    </a:p>
                  </a:txBody>
                  <a:tcPr/>
                </a:tc>
                <a:tc>
                  <a:txBody>
                    <a:bodyPr/>
                    <a:lstStyle/>
                    <a:p>
                      <a:pPr marL="0" algn="ctr" rtl="1" eaLnBrk="1" latinLnBrk="0" hangingPunct="1"/>
                      <a:r>
                        <a:rPr kumimoji="0" lang="fa-IR" sz="2000" b="1" kern="1200" dirty="0" smtClean="0">
                          <a:solidFill>
                            <a:schemeClr val="tx1"/>
                          </a:solidFill>
                          <a:latin typeface="+mn-lt"/>
                          <a:ea typeface="+mn-ea"/>
                          <a:cs typeface="+mn-cs"/>
                        </a:rPr>
                        <a:t>1</a:t>
                      </a:r>
                    </a:p>
                  </a:txBody>
                  <a:tcPr/>
                </a:tc>
                <a:tc>
                  <a:txBody>
                    <a:bodyPr/>
                    <a:lstStyle/>
                    <a:p>
                      <a:pPr marL="0" algn="ctr" rtl="1" eaLnBrk="1" latinLnBrk="0" hangingPunct="1"/>
                      <a:r>
                        <a:rPr kumimoji="0" lang="fa-IR" sz="2000" b="1" kern="1200" dirty="0" smtClean="0">
                          <a:solidFill>
                            <a:schemeClr val="tx1"/>
                          </a:solidFill>
                          <a:latin typeface="+mn-lt"/>
                          <a:ea typeface="+mn-ea"/>
                          <a:cs typeface="+mn-cs"/>
                        </a:rPr>
                        <a:t>0</a:t>
                      </a:r>
                    </a:p>
                  </a:txBody>
                  <a:tcPr/>
                </a:tc>
              </a:tr>
            </a:tbl>
          </a:graphicData>
        </a:graphic>
      </p:graphicFrame>
    </p:spTree>
  </p:cSld>
  <p:clrMapOvr>
    <a:masterClrMapping/>
  </p:clrMapOvr>
  <p:transition>
    <p:wipe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89888"/>
          </a:xfrm>
        </p:spPr>
        <p:txBody>
          <a:bodyPr>
            <a:noAutofit/>
          </a:bodyPr>
          <a:lstStyle/>
          <a:p>
            <a:pPr algn="r"/>
            <a:r>
              <a:rPr lang="fa-IR" sz="4400" dirty="0" smtClean="0">
                <a:cs typeface="B Nazanin" pitchFamily="2" charset="-78"/>
              </a:rPr>
              <a:t>آیتم های درخواستی در خصوص آموزش به شاغلین:</a:t>
            </a:r>
            <a:endParaRPr lang="fa-IR" sz="4400" dirty="0">
              <a:cs typeface="B Nazanin" pitchFamily="2" charset="-78"/>
            </a:endParaRPr>
          </a:p>
        </p:txBody>
      </p:sp>
      <p:sp>
        <p:nvSpPr>
          <p:cNvPr id="3" name="Content Placeholder 2"/>
          <p:cNvSpPr>
            <a:spLocks noGrp="1"/>
          </p:cNvSpPr>
          <p:nvPr>
            <p:ph idx="1"/>
          </p:nvPr>
        </p:nvSpPr>
        <p:spPr/>
        <p:txBody>
          <a:bodyPr>
            <a:normAutofit/>
          </a:bodyPr>
          <a:lstStyle/>
          <a:p>
            <a:r>
              <a:rPr lang="fa-IR" sz="2800" b="1" dirty="0" smtClean="0">
                <a:cs typeface="B Nazanin" pitchFamily="2" charset="-78"/>
              </a:rPr>
              <a:t>1- تهیه گانت آموزشی به صورت ماهیانه (برای مثال بهداشت قالیبافی در تاریخ 30 بهمن)</a:t>
            </a:r>
          </a:p>
          <a:p>
            <a:r>
              <a:rPr lang="fa-IR" sz="2800" b="1" dirty="0" smtClean="0">
                <a:cs typeface="B Nazanin" pitchFamily="2" charset="-78"/>
              </a:rPr>
              <a:t>2- آماده کردن متون آموزشی (توزیع پمفلت، تهیه پاورپوینت) از طریق تحویل این متون از واحد بهداشت حرفه ای شهرستان.</a:t>
            </a:r>
          </a:p>
          <a:p>
            <a:r>
              <a:rPr lang="fa-IR" sz="2800" b="1" dirty="0" smtClean="0">
                <a:cs typeface="B Nazanin" pitchFamily="2" charset="-78"/>
              </a:rPr>
              <a:t>3- تکمیل مستندات آموزشی از طریق تهیه فرم حضور و غیاب</a:t>
            </a:r>
          </a:p>
          <a:p>
            <a:r>
              <a:rPr lang="fa-IR" sz="2800" b="1" dirty="0" smtClean="0">
                <a:cs typeface="B Nazanin" pitchFamily="2" charset="-78"/>
              </a:rPr>
              <a:t>4- ارسال یک نسخه از مستندات آموزشی به ستاد شهرستان</a:t>
            </a:r>
            <a:endParaRPr lang="fa-IR" sz="2800" b="1" dirty="0">
              <a:cs typeface="B Nazanin" pitchFamily="2" charset="-78"/>
            </a:endParaRPr>
          </a:p>
        </p:txBody>
      </p:sp>
    </p:spTree>
  </p:cSld>
  <p:clrMapOvr>
    <a:masterClrMapping/>
  </p:clrMapOvr>
  <p:transition>
    <p:pull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466088"/>
          </a:xfrm>
        </p:spPr>
        <p:txBody>
          <a:bodyPr>
            <a:normAutofit fontScale="90000"/>
          </a:bodyPr>
          <a:lstStyle/>
          <a:p>
            <a:pPr algn="r"/>
            <a:r>
              <a:rPr lang="fa-IR" sz="5400" dirty="0" smtClean="0">
                <a:cs typeface="B Nazanin" pitchFamily="2" charset="-78"/>
              </a:rPr>
              <a:t>آیتم های درخواستی در خصوص آمار های شش ماهه و ماهیانه:</a:t>
            </a:r>
            <a:endParaRPr lang="fa-IR" dirty="0"/>
          </a:p>
        </p:txBody>
      </p:sp>
      <p:sp>
        <p:nvSpPr>
          <p:cNvPr id="3" name="Content Placeholder 2"/>
          <p:cNvSpPr>
            <a:spLocks noGrp="1"/>
          </p:cNvSpPr>
          <p:nvPr>
            <p:ph idx="1"/>
          </p:nvPr>
        </p:nvSpPr>
        <p:spPr/>
        <p:txBody>
          <a:bodyPr/>
          <a:lstStyle/>
          <a:p>
            <a:r>
              <a:rPr lang="fa-IR" sz="2800" b="1" dirty="0" smtClean="0">
                <a:cs typeface="B Nazanin" pitchFamily="2" charset="-78"/>
              </a:rPr>
              <a:t>1- آمار های ماهیانه گزارش شده در خصوص تعداد کارگاه ها بر اساس فعال بودن کارگاهها گزارش گردد.</a:t>
            </a:r>
            <a:endParaRPr lang="en-US" sz="2800" b="1" dirty="0" smtClean="0">
              <a:cs typeface="B Nazanin" pitchFamily="2" charset="-78"/>
            </a:endParaRPr>
          </a:p>
          <a:p>
            <a:r>
              <a:rPr lang="fa-IR" sz="2800" b="1" dirty="0" smtClean="0">
                <a:cs typeface="B Nazanin" pitchFamily="2" charset="-78"/>
              </a:rPr>
              <a:t>2- قسمت سوم فرم آمار ماهیانه در خصوص تعداد بازدید های صورت گرفته از ابتدای سال تا ماه جاری به صورت تجمعی محاسبه گردد.</a:t>
            </a:r>
            <a:endParaRPr lang="en-US" sz="2800" b="1" dirty="0" smtClean="0">
              <a:cs typeface="B Nazanin" pitchFamily="2" charset="-78"/>
            </a:endParaRPr>
          </a:p>
          <a:p>
            <a:r>
              <a:rPr lang="fa-IR" sz="2800" b="1" dirty="0" smtClean="0">
                <a:cs typeface="B Nazanin" pitchFamily="2" charset="-78"/>
              </a:rPr>
              <a:t>3- درخصوص تعداد بازدید ها بایستی فصلی یک بار از کارگاه ها بازدید به عمل آید به طور نمونه در صورتی که در یک مرکز بهداشتی 5 کارگاه فعال موجود باشد  می بایست 20 مورد بازدید تا آخر سال صورت گیرد.</a:t>
            </a:r>
            <a:endParaRPr lang="en-US" sz="2800" b="1" dirty="0" smtClean="0">
              <a:cs typeface="B Nazanin" pitchFamily="2" charset="-78"/>
            </a:endParaRPr>
          </a:p>
          <a:p>
            <a:endParaRPr lang="fa-IR" dirty="0"/>
          </a:p>
        </p:txBody>
      </p:sp>
    </p:spTree>
  </p:cSld>
  <p:clrMapOvr>
    <a:masterClrMapping/>
  </p:clrMapOvr>
  <p:transition>
    <p:pull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cs typeface="B Nazanin" pitchFamily="2" charset="-78"/>
              </a:rPr>
              <a:t>نحوه بازدید از کارگاه ها:</a:t>
            </a:r>
            <a:endParaRPr lang="fa-IR" dirty="0">
              <a:cs typeface="B Nazanin" pitchFamily="2" charset="-78"/>
            </a:endParaRPr>
          </a:p>
        </p:txBody>
      </p:sp>
      <p:sp>
        <p:nvSpPr>
          <p:cNvPr id="3" name="Content Placeholder 2"/>
          <p:cNvSpPr>
            <a:spLocks noGrp="1"/>
          </p:cNvSpPr>
          <p:nvPr>
            <p:ph idx="1"/>
          </p:nvPr>
        </p:nvSpPr>
        <p:spPr/>
        <p:txBody>
          <a:bodyPr>
            <a:normAutofit/>
          </a:bodyPr>
          <a:lstStyle/>
          <a:p>
            <a:pPr lvl="0" algn="just"/>
            <a:r>
              <a:rPr lang="fa-IR" b="1" dirty="0" smtClean="0">
                <a:cs typeface="B Nazanin" pitchFamily="2" charset="-78"/>
              </a:rPr>
              <a:t>در خصوص نحوه ی انجام  بازدید ها لازم به ذکر است که کلیه ی ملزومات بهسازی و بهداشتی مربوط به کارگاهها منجمله (الزام به تهیه جعبه کمک های اولیه، نصب کپسول اطفاء حریق،نصب روشویی و تهیه مایع دستشویی، احداث توالت بهداشتی، بهسازی ساختمان کارگاه که شامل بهسازی کف و دیوار و سقف کارگاه (ترجیحا" سیمان کاری شود)، نصب تابلو عدم استعمال دخانیات، در صورت مواجهه افراد شاغل با عوامل زیان آور محیط کار استفاده از لوازم حفاظت فردی مناسب در حین کار  انجام معاینات سلامت شغلی و آموزش اصول ایمنی و بهداشت مرتبط با شغل شاغل به وی و ...) به متصدی داده شود. </a:t>
            </a:r>
            <a:endParaRPr lang="en-US" dirty="0" smtClean="0">
              <a:cs typeface="B Nazanin" pitchFamily="2" charset="-78"/>
            </a:endParaRPr>
          </a:p>
        </p:txBody>
      </p:sp>
    </p:spTree>
  </p:cSld>
  <p:clrMapOvr>
    <a:masterClrMapping/>
  </p:clrMapOvr>
  <p:transition>
    <p:pull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cs typeface="B Nazanin" pitchFamily="2" charset="-78"/>
              </a:rPr>
              <a:t>ادامه...</a:t>
            </a:r>
            <a:endParaRPr lang="fa-IR" dirty="0">
              <a:cs typeface="B Nazanin" pitchFamily="2" charset="-78"/>
            </a:endParaRPr>
          </a:p>
        </p:txBody>
      </p:sp>
      <p:sp>
        <p:nvSpPr>
          <p:cNvPr id="3" name="Content Placeholder 2"/>
          <p:cNvSpPr>
            <a:spLocks noGrp="1"/>
          </p:cNvSpPr>
          <p:nvPr>
            <p:ph idx="1"/>
          </p:nvPr>
        </p:nvSpPr>
        <p:spPr/>
        <p:txBody>
          <a:bodyPr/>
          <a:lstStyle/>
          <a:p>
            <a:pPr lvl="0"/>
            <a:r>
              <a:rPr lang="fa-IR" b="1" dirty="0" smtClean="0">
                <a:cs typeface="B Nazanin" pitchFamily="2" charset="-78"/>
              </a:rPr>
              <a:t>الزامات مذکور ابتدا در قالب فرم اعلام نواقص به کارفرما داده شده  و در صورت عدم پیگیری در قالب فرم اخطاریه به مدت 30 روز به کارفرما ارائه گردد. </a:t>
            </a:r>
            <a:endParaRPr lang="en-US" dirty="0" smtClean="0">
              <a:cs typeface="B Nazanin" pitchFamily="2" charset="-78"/>
            </a:endParaRPr>
          </a:p>
          <a:p>
            <a:pPr lvl="0"/>
            <a:r>
              <a:rPr lang="fa-IR" b="1" dirty="0" smtClean="0">
                <a:cs typeface="B Nazanin" pitchFamily="2" charset="-78"/>
              </a:rPr>
              <a:t>چنانچه هیچ گونه اقدامی در جهت  رفع نواقص صورت نگرفت، به واحد بهداشت حرفه ای شبکه بهداشت شهرستان اعلام گردیده تا پیگیری قضایی صورت گیرد.</a:t>
            </a:r>
            <a:endParaRPr lang="en-US" dirty="0" smtClean="0">
              <a:cs typeface="B Nazanin" pitchFamily="2" charset="-78"/>
            </a:endParaRPr>
          </a:p>
          <a:p>
            <a:endParaRPr lang="fa-IR" dirty="0"/>
          </a:p>
        </p:txBody>
      </p:sp>
    </p:spTree>
  </p:cSld>
  <p:clrMapOvr>
    <a:masterClrMapping/>
  </p:clrMapOvr>
  <p:transition>
    <p:pull dir="l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cs typeface="B Nazanin" pitchFamily="2" charset="-78"/>
              </a:rPr>
              <a:t>بهسازی محیط کار</a:t>
            </a:r>
            <a:endParaRPr lang="fa-IR" dirty="0">
              <a:cs typeface="B Nazanin" pitchFamily="2" charset="-78"/>
            </a:endParaRPr>
          </a:p>
        </p:txBody>
      </p:sp>
      <p:pic>
        <p:nvPicPr>
          <p:cNvPr id="2050" name="Picture 2"/>
          <p:cNvPicPr>
            <a:picLocks noGrp="1" noChangeAspect="1" noChangeArrowheads="1"/>
          </p:cNvPicPr>
          <p:nvPr>
            <p:ph idx="1"/>
          </p:nvPr>
        </p:nvPicPr>
        <p:blipFill>
          <a:blip r:embed="rId2"/>
          <a:srcRect/>
          <a:stretch>
            <a:fillRect/>
          </a:stretch>
        </p:blipFill>
        <p:spPr bwMode="auto">
          <a:xfrm>
            <a:off x="914399" y="2590800"/>
            <a:ext cx="2555377" cy="251460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4114800" y="2667000"/>
            <a:ext cx="3971925" cy="2466672"/>
          </a:xfrm>
          <a:prstGeom prst="rect">
            <a:avLst/>
          </a:prstGeom>
          <a:noFill/>
          <a:ln w="9525">
            <a:noFill/>
            <a:miter lim="800000"/>
            <a:headEnd/>
            <a:tailEnd/>
          </a:ln>
          <a:effectLst/>
        </p:spPr>
      </p:pic>
    </p:spTree>
  </p:cSld>
  <p:clrMapOvr>
    <a:masterClrMapping/>
  </p:clrMapOvr>
  <p:transition>
    <p:wipe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ادامه...</a:t>
            </a:r>
            <a:endParaRPr lang="fa-IR" dirty="0"/>
          </a:p>
        </p:txBody>
      </p:sp>
      <p:pic>
        <p:nvPicPr>
          <p:cNvPr id="3074" name="Picture 2"/>
          <p:cNvPicPr>
            <a:picLocks noGrp="1" noChangeAspect="1" noChangeArrowheads="1"/>
          </p:cNvPicPr>
          <p:nvPr>
            <p:ph idx="1"/>
          </p:nvPr>
        </p:nvPicPr>
        <p:blipFill>
          <a:blip r:embed="rId2"/>
          <a:srcRect/>
          <a:stretch>
            <a:fillRect/>
          </a:stretch>
        </p:blipFill>
        <p:spPr bwMode="auto">
          <a:xfrm>
            <a:off x="381000" y="2286000"/>
            <a:ext cx="4186550" cy="2971800"/>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4800600" y="1981200"/>
            <a:ext cx="3898434" cy="3886199"/>
          </a:xfrm>
          <a:prstGeom prst="rect">
            <a:avLst/>
          </a:prstGeom>
          <a:noFill/>
          <a:ln w="9525">
            <a:noFill/>
            <a:miter lim="800000"/>
            <a:headEnd/>
            <a:tailEnd/>
          </a:ln>
          <a:effectLst/>
        </p:spPr>
      </p:pic>
    </p:spTree>
  </p:cSld>
  <p:clrMapOvr>
    <a:masterClrMapping/>
  </p:clrMapOvr>
  <p:transition>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cs typeface="B Nazanin" pitchFamily="2" charset="-78"/>
              </a:rPr>
              <a:t>فایل آموزشی </a:t>
            </a:r>
            <a:endParaRPr lang="fa-IR" dirty="0">
              <a:cs typeface="B Nazanin" pitchFamily="2" charset="-78"/>
            </a:endParaRPr>
          </a:p>
        </p:txBody>
      </p:sp>
      <p:pic>
        <p:nvPicPr>
          <p:cNvPr id="4" name="N3-03-flammable.wmv">
            <a:hlinkClick r:id="" action="ppaction://media"/>
          </p:cNvPr>
          <p:cNvPicPr>
            <a:picLocks noGrp="1" noRot="1" noChangeAspect="1"/>
          </p:cNvPicPr>
          <p:nvPr>
            <p:ph idx="1"/>
            <a:videoFile r:link="rId1"/>
          </p:nvPr>
        </p:nvPicPr>
        <p:blipFill>
          <a:blip r:embed="rId3"/>
          <a:stretch>
            <a:fillRect/>
          </a:stretch>
        </p:blipFill>
        <p:spPr>
          <a:xfrm>
            <a:off x="1524000" y="1843088"/>
            <a:ext cx="6096000" cy="4572000"/>
          </a:xfrm>
          <a:prstGeom prst="rect">
            <a:avLst/>
          </a:prstGeom>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996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a:xfrm>
            <a:off x="634621" y="82552"/>
            <a:ext cx="7676866" cy="1222375"/>
          </a:xfrm>
          <a:ln>
            <a:headEnd/>
            <a:tailEnd/>
          </a:ln>
        </p:spPr>
        <p:style>
          <a:lnRef idx="2">
            <a:schemeClr val="accent3">
              <a:shade val="50000"/>
            </a:schemeClr>
          </a:lnRef>
          <a:fillRef idx="1">
            <a:schemeClr val="accent3"/>
          </a:fillRef>
          <a:effectRef idx="0">
            <a:schemeClr val="accent3"/>
          </a:effectRef>
          <a:fontRef idx="minor">
            <a:schemeClr val="lt1"/>
          </a:fontRef>
        </p:style>
        <p:txBody>
          <a:bodyPr>
            <a:noAutofit/>
            <a:scene3d>
              <a:camera prst="orthographicFront"/>
              <a:lightRig rig="soft" dir="t">
                <a:rot lat="0" lon="0" rev="16800000"/>
              </a:lightRig>
            </a:scene3d>
            <a:sp3d prstMaterial="softEdge">
              <a:bevelT w="38100" h="38100"/>
            </a:sp3d>
          </a:bodyPr>
          <a:lstStyle/>
          <a:p>
            <a:pPr algn="ctr">
              <a:defRPr/>
            </a:pPr>
            <a:r>
              <a:rPr lang="en-US" sz="6600" b="1" i="1" u="sng" dirty="0">
                <a:ln w="10160">
                  <a:solidFill>
                    <a:schemeClr val="accent5"/>
                  </a:solidFill>
                  <a:prstDash val="solid"/>
                </a:ln>
                <a:solidFill>
                  <a:srgbClr val="FFFFFF"/>
                </a:solidFill>
                <a:effectLst>
                  <a:outerShdw blurRad="38100" dist="38100" dir="2700000" algn="tl">
                    <a:srgbClr val="000000">
                      <a:alpha val="43137"/>
                    </a:srgbClr>
                  </a:outerShdw>
                </a:effectLst>
                <a:latin typeface="+mn-lt"/>
                <a:ea typeface="+mn-ea"/>
                <a:cs typeface="2  Titr" panose="00000700000000000000" pitchFamily="2" charset="-78"/>
              </a:rPr>
              <a:t>Graphic Hazard Signs</a:t>
            </a:r>
            <a:endParaRPr lang="en-US" sz="4800" b="1" i="1" u="sng" dirty="0">
              <a:ln w="10160">
                <a:solidFill>
                  <a:schemeClr val="accent5"/>
                </a:solidFill>
                <a:prstDash val="solid"/>
              </a:ln>
              <a:solidFill>
                <a:srgbClr val="FFFFFF"/>
              </a:solidFill>
              <a:effectLst>
                <a:outerShdw blurRad="38100" dist="38100" dir="2700000" algn="tl">
                  <a:srgbClr val="000000">
                    <a:alpha val="43137"/>
                  </a:srgbClr>
                </a:outerShdw>
              </a:effectLst>
              <a:latin typeface="+mn-lt"/>
              <a:ea typeface="+mn-ea"/>
              <a:cs typeface="2  Titr" panose="00000700000000000000" pitchFamily="2" charset="-78"/>
            </a:endParaRPr>
          </a:p>
        </p:txBody>
      </p:sp>
      <p:pic>
        <p:nvPicPr>
          <p:cNvPr id="28675" name="Picture 13" descr="FLAMABL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543051" y="1666875"/>
            <a:ext cx="803672" cy="1447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8676" name="Picture 12" descr="EXPLODE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628900" y="1819275"/>
            <a:ext cx="1257300" cy="1258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8677" name="Picture 11" descr="OXIDIZE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114800" y="1590677"/>
            <a:ext cx="771525" cy="1533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8678" name="Picture 10" descr="CORROSV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257800" y="1819275"/>
            <a:ext cx="1300163" cy="1276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8679" name="Picture 9" descr="skullpic"/>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743700" y="2047877"/>
            <a:ext cx="1198970" cy="10477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8680" name="Picture 8" descr="CANCER_1"/>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440032" y="4214814"/>
            <a:ext cx="818584" cy="12715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8681" name="Picture 7" descr="NOWATER2"/>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3257551" y="4353636"/>
            <a:ext cx="1187669" cy="11327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8682" name="Picture 6" descr="RADIATN"/>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5164932" y="4353636"/>
            <a:ext cx="875580" cy="11327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8683" name="Picture 5" descr="BIOHZRD2"/>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6686551" y="4353637"/>
            <a:ext cx="897214" cy="11327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8684" name="Rectangle 14"/>
          <p:cNvSpPr>
            <a:spLocks noChangeArrowheads="1"/>
          </p:cNvSpPr>
          <p:nvPr/>
        </p:nvSpPr>
        <p:spPr bwMode="auto">
          <a:xfrm>
            <a:off x="7436209" y="-3834329"/>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fa-IR"/>
          </a:p>
        </p:txBody>
      </p:sp>
      <p:sp>
        <p:nvSpPr>
          <p:cNvPr id="28685" name="Rectangle 15"/>
          <p:cNvSpPr>
            <a:spLocks noChangeArrowheads="1"/>
          </p:cNvSpPr>
          <p:nvPr/>
        </p:nvSpPr>
        <p:spPr bwMode="auto">
          <a:xfrm>
            <a:off x="716756" y="-1963738"/>
            <a:ext cx="295465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sz="1200" dirty="0">
                <a:cs typeface="Times New Roman" panose="02020603050405020304" pitchFamily="18" charset="0"/>
              </a:rPr>
              <a:t>			</a:t>
            </a:r>
            <a:endParaRPr lang="en-US" dirty="0"/>
          </a:p>
        </p:txBody>
      </p:sp>
      <p:sp>
        <p:nvSpPr>
          <p:cNvPr id="28686" name="Rectangle 16"/>
          <p:cNvSpPr>
            <a:spLocks noChangeArrowheads="1"/>
          </p:cNvSpPr>
          <p:nvPr/>
        </p:nvSpPr>
        <p:spPr bwMode="auto">
          <a:xfrm>
            <a:off x="716756" y="-365125"/>
            <a:ext cx="20313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sz="1200" dirty="0">
                <a:cs typeface="Times New Roman" panose="02020603050405020304" pitchFamily="18" charset="0"/>
              </a:rPr>
              <a:t>		</a:t>
            </a:r>
            <a:endParaRPr lang="en-US" dirty="0"/>
          </a:p>
        </p:txBody>
      </p:sp>
      <p:sp>
        <p:nvSpPr>
          <p:cNvPr id="28687" name="Rectangle 17"/>
          <p:cNvSpPr>
            <a:spLocks noChangeArrowheads="1"/>
          </p:cNvSpPr>
          <p:nvPr/>
        </p:nvSpPr>
        <p:spPr bwMode="auto">
          <a:xfrm>
            <a:off x="1314450" y="3184526"/>
            <a:ext cx="6838950" cy="11695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r>
              <a:rPr lang="en-US" sz="2000" b="1" dirty="0">
                <a:latin typeface="Tahoma" panose="020B0604030504040204" pitchFamily="34" charset="0"/>
                <a:cs typeface="Times New Roman" panose="02020603050405020304" pitchFamily="18" charset="0"/>
              </a:rPr>
              <a:t>Flammable	Explosive	</a:t>
            </a:r>
            <a:r>
              <a:rPr lang="en-US" sz="2000" b="1" dirty="0" err="1" smtClean="0">
                <a:latin typeface="Tahoma" panose="020B0604030504040204" pitchFamily="34" charset="0"/>
                <a:cs typeface="Times New Roman" panose="02020603050405020304" pitchFamily="18" charset="0"/>
              </a:rPr>
              <a:t>OxidizerCorrosive</a:t>
            </a:r>
            <a:r>
              <a:rPr lang="en-US" sz="2000" b="1" dirty="0">
                <a:latin typeface="Tahoma" panose="020B0604030504040204" pitchFamily="34" charset="0"/>
                <a:cs typeface="Times New Roman" panose="02020603050405020304" pitchFamily="18" charset="0"/>
              </a:rPr>
              <a:t>		  </a:t>
            </a:r>
            <a:r>
              <a:rPr lang="en-US" sz="2000" b="1" dirty="0" smtClean="0">
                <a:latin typeface="Tahoma" panose="020B0604030504040204" pitchFamily="34" charset="0"/>
                <a:cs typeface="Times New Roman" panose="02020603050405020304" pitchFamily="18" charset="0"/>
              </a:rPr>
              <a:t>Toxic</a:t>
            </a:r>
            <a:endParaRPr lang="en-US" sz="2000" dirty="0">
              <a:latin typeface="Tahoma" panose="020B0604030504040204" pitchFamily="34" charset="0"/>
            </a:endParaRPr>
          </a:p>
          <a:p>
            <a:pPr algn="l" rtl="0"/>
            <a:r>
              <a:rPr lang="en-US" sz="1200" dirty="0">
                <a:cs typeface="Times New Roman" panose="02020603050405020304" pitchFamily="18" charset="0"/>
              </a:rPr>
              <a:t>			</a:t>
            </a:r>
            <a:endParaRPr lang="en-US" sz="1100" dirty="0"/>
          </a:p>
          <a:p>
            <a:endParaRPr lang="en-US" dirty="0"/>
          </a:p>
        </p:txBody>
      </p:sp>
      <p:sp>
        <p:nvSpPr>
          <p:cNvPr id="28688" name="Rectangle 19"/>
          <p:cNvSpPr>
            <a:spLocks noChangeArrowheads="1"/>
          </p:cNvSpPr>
          <p:nvPr/>
        </p:nvSpPr>
        <p:spPr bwMode="auto">
          <a:xfrm>
            <a:off x="716756" y="4649790"/>
            <a:ext cx="20313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sz="1200" dirty="0">
                <a:cs typeface="Times New Roman" panose="02020603050405020304" pitchFamily="18" charset="0"/>
              </a:rPr>
              <a:t>   		</a:t>
            </a:r>
            <a:endParaRPr lang="en-US" dirty="0"/>
          </a:p>
        </p:txBody>
      </p:sp>
      <p:sp>
        <p:nvSpPr>
          <p:cNvPr id="28689" name="Rectangle 20"/>
          <p:cNvSpPr>
            <a:spLocks noChangeArrowheads="1"/>
          </p:cNvSpPr>
          <p:nvPr/>
        </p:nvSpPr>
        <p:spPr bwMode="auto">
          <a:xfrm>
            <a:off x="304799" y="5638800"/>
            <a:ext cx="8839201" cy="8617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algn="l" rtl="0" eaLnBrk="1" hangingPunct="1"/>
            <a:r>
              <a:rPr lang="en-US" sz="2000" b="1" dirty="0">
                <a:latin typeface="Tahoma" panose="020B0604030504040204" pitchFamily="34" charset="0"/>
                <a:cs typeface="Times New Roman" panose="02020603050405020304" pitchFamily="18" charset="0"/>
              </a:rPr>
              <a:t>Carcinogenic	      Water Reactive	    Radioactive	         Biohazard</a:t>
            </a:r>
            <a:endParaRPr lang="en-US" sz="2000" dirty="0">
              <a:latin typeface="Tahoma" panose="020B0604030504040204" pitchFamily="34" charset="0"/>
            </a:endParaRPr>
          </a:p>
          <a:p>
            <a:pPr algn="l" rtl="0"/>
            <a:r>
              <a:rPr lang="en-US" sz="1200" dirty="0">
                <a:cs typeface="Times New Roman" panose="02020603050405020304" pitchFamily="18" charset="0"/>
              </a:rPr>
              <a:t>					</a:t>
            </a:r>
            <a:endParaRPr lang="en-US" sz="1100" dirty="0"/>
          </a:p>
          <a:p>
            <a:endParaRPr lang="en-US" dirty="0"/>
          </a:p>
        </p:txBody>
      </p:sp>
      <p:sp>
        <p:nvSpPr>
          <p:cNvPr id="28690" name="Rectangle 21"/>
          <p:cNvSpPr>
            <a:spLocks noChangeArrowheads="1"/>
          </p:cNvSpPr>
          <p:nvPr/>
        </p:nvSpPr>
        <p:spPr bwMode="auto">
          <a:xfrm>
            <a:off x="716756" y="7732713"/>
            <a:ext cx="32576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sz="1200" dirty="0">
                <a:cs typeface="Times New Roman" panose="02020603050405020304" pitchFamily="18" charset="0"/>
              </a:rPr>
              <a:t>			       </a:t>
            </a:r>
            <a:endParaRPr lang="en-US" dirty="0"/>
          </a:p>
        </p:txBody>
      </p:sp>
      <p:sp>
        <p:nvSpPr>
          <p:cNvPr id="28691" name="Rectangle 22"/>
          <p:cNvSpPr>
            <a:spLocks noChangeArrowheads="1"/>
          </p:cNvSpPr>
          <p:nvPr/>
        </p:nvSpPr>
        <p:spPr bwMode="auto">
          <a:xfrm>
            <a:off x="716756" y="8940800"/>
            <a:ext cx="295465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sz="1200" dirty="0">
                <a:cs typeface="Times New Roman" panose="02020603050405020304" pitchFamily="18" charset="0"/>
              </a:rPr>
              <a:t>			</a:t>
            </a:r>
            <a:endParaRPr lang="en-US" dirty="0"/>
          </a:p>
        </p:txBody>
      </p:sp>
      <p:sp>
        <p:nvSpPr>
          <p:cNvPr id="28692" name="Rectangle 20"/>
          <p:cNvSpPr>
            <a:spLocks noChangeArrowheads="1"/>
          </p:cNvSpPr>
          <p:nvPr/>
        </p:nvSpPr>
        <p:spPr bwMode="auto">
          <a:xfrm>
            <a:off x="1143000" y="1268413"/>
            <a:ext cx="6858000" cy="144462"/>
          </a:xfrm>
          <a:prstGeom prst="rect">
            <a:avLst/>
          </a:prstGeom>
          <a:gradFill rotWithShape="1">
            <a:gsLst>
              <a:gs pos="0">
                <a:srgbClr val="FF0000"/>
              </a:gs>
              <a:gs pos="100000">
                <a:srgbClr val="FFFFFF"/>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Arial" panose="020B0604020202020204" pitchFamily="34" charset="0"/>
              </a:defRPr>
            </a:lvl9pPr>
          </a:lstStyle>
          <a:p>
            <a:endParaRPr lang="fa-IR"/>
          </a:p>
        </p:txBody>
      </p:sp>
      <p:sp>
        <p:nvSpPr>
          <p:cNvPr id="21" name="Rectangle 20"/>
          <p:cNvSpPr/>
          <p:nvPr/>
        </p:nvSpPr>
        <p:spPr>
          <a:xfrm>
            <a:off x="7391400" y="3276600"/>
            <a:ext cx="867545" cy="400110"/>
          </a:xfrm>
          <a:prstGeom prst="rect">
            <a:avLst/>
          </a:prstGeom>
        </p:spPr>
        <p:txBody>
          <a:bodyPr wrap="none">
            <a:spAutoFit/>
          </a:bodyPr>
          <a:lstStyle/>
          <a:p>
            <a:r>
              <a:rPr lang="en-US" sz="2000" b="1" dirty="0" smtClean="0">
                <a:solidFill>
                  <a:prstClr val="black"/>
                </a:solidFill>
                <a:latin typeface="Tahoma" panose="020B0604030504040204" pitchFamily="34" charset="0"/>
                <a:cs typeface="Times New Roman" panose="02020603050405020304" pitchFamily="18" charset="0"/>
              </a:rPr>
              <a:t>Toxic</a:t>
            </a:r>
            <a:endParaRPr lang="fa-IR" dirty="0"/>
          </a:p>
        </p:txBody>
      </p:sp>
      <p:sp>
        <p:nvSpPr>
          <p:cNvPr id="22" name="Rectangle 21"/>
          <p:cNvSpPr/>
          <p:nvPr/>
        </p:nvSpPr>
        <p:spPr>
          <a:xfrm>
            <a:off x="3352800" y="3733800"/>
            <a:ext cx="1250663" cy="400110"/>
          </a:xfrm>
          <a:prstGeom prst="rect">
            <a:avLst/>
          </a:prstGeom>
        </p:spPr>
        <p:txBody>
          <a:bodyPr wrap="none">
            <a:spAutoFit/>
          </a:bodyPr>
          <a:lstStyle/>
          <a:p>
            <a:r>
              <a:rPr lang="en-US" sz="2000" b="1" dirty="0" smtClean="0">
                <a:solidFill>
                  <a:prstClr val="black"/>
                </a:solidFill>
                <a:latin typeface="Tahoma" panose="020B0604030504040204" pitchFamily="34" charset="0"/>
                <a:cs typeface="Times New Roman" panose="02020603050405020304" pitchFamily="18" charset="0"/>
              </a:rPr>
              <a:t>Oxidizer</a:t>
            </a:r>
            <a:endParaRPr lang="fa-IR" dirty="0"/>
          </a:p>
        </p:txBody>
      </p:sp>
      <p:sp>
        <p:nvSpPr>
          <p:cNvPr id="23" name="Rectangle 22"/>
          <p:cNvSpPr/>
          <p:nvPr/>
        </p:nvSpPr>
        <p:spPr>
          <a:xfrm>
            <a:off x="4516581" y="3767108"/>
            <a:ext cx="1250663" cy="400110"/>
          </a:xfrm>
          <a:prstGeom prst="rect">
            <a:avLst/>
          </a:prstGeom>
        </p:spPr>
        <p:txBody>
          <a:bodyPr wrap="none">
            <a:spAutoFit/>
          </a:bodyPr>
          <a:lstStyle/>
          <a:p>
            <a:r>
              <a:rPr lang="en-US" sz="2000" b="1" dirty="0" smtClean="0">
                <a:solidFill>
                  <a:prstClr val="black"/>
                </a:solidFill>
                <a:latin typeface="Tahoma" panose="020B0604030504040204" pitchFamily="34" charset="0"/>
                <a:cs typeface="Times New Roman" panose="02020603050405020304" pitchFamily="18" charset="0"/>
              </a:rPr>
              <a:t>Oxidizer</a:t>
            </a:r>
            <a:endParaRPr lang="fa-IR" dirty="0"/>
          </a:p>
        </p:txBody>
      </p:sp>
    </p:spTree>
    <p:extLst>
      <p:ext uri="{BB962C8B-B14F-4D97-AF65-F5344CB8AC3E}">
        <p14:creationId xmlns="" xmlns:p14="http://schemas.microsoft.com/office/powerpoint/2010/main" val="3748901397"/>
      </p:ext>
    </p:extLst>
  </p:cSld>
  <p:clrMapOvr>
    <a:masterClrMapping/>
  </p:clrMapOvr>
  <mc:AlternateContent xmlns:mc="http://schemas.openxmlformats.org/markup-compatibility/2006">
    <mc:Choice xmlns="" xmlns:p14="http://schemas.microsoft.com/office/powerpoint/2010/main" Requires="p14">
      <p:transition spd="slow" p14:dur="3900">
        <p14:glitte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9394"/>
                                        </p:tgtEl>
                                        <p:attrNameLst>
                                          <p:attrName>style.visibility</p:attrName>
                                        </p:attrNameLst>
                                      </p:cBhvr>
                                      <p:to>
                                        <p:strVal val="visible"/>
                                      </p:to>
                                    </p:set>
                                    <p:anim calcmode="lin" valueType="num">
                                      <p:cBhvr additive="base">
                                        <p:cTn id="7" dur="500" fill="hold"/>
                                        <p:tgtEl>
                                          <p:spTgt spid="59394"/>
                                        </p:tgtEl>
                                        <p:attrNameLst>
                                          <p:attrName>ppt_x</p:attrName>
                                        </p:attrNameLst>
                                      </p:cBhvr>
                                      <p:tavLst>
                                        <p:tav tm="0">
                                          <p:val>
                                            <p:strVal val="#ppt_x"/>
                                          </p:val>
                                        </p:tav>
                                        <p:tav tm="100000">
                                          <p:val>
                                            <p:strVal val="#ppt_x"/>
                                          </p:val>
                                        </p:tav>
                                      </p:tavLst>
                                    </p:anim>
                                    <p:anim calcmode="lin" valueType="num">
                                      <p:cBhvr additive="base">
                                        <p:cTn id="8" dur="500" fill="hold"/>
                                        <p:tgtEl>
                                          <p:spTgt spid="5939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8687"/>
                                        </p:tgtEl>
                                        <p:attrNameLst>
                                          <p:attrName>style.visibility</p:attrName>
                                        </p:attrNameLst>
                                      </p:cBhvr>
                                      <p:to>
                                        <p:strVal val="visible"/>
                                      </p:to>
                                    </p:set>
                                    <p:anim calcmode="lin" valueType="num">
                                      <p:cBhvr additive="base">
                                        <p:cTn id="13" dur="500" fill="hold"/>
                                        <p:tgtEl>
                                          <p:spTgt spid="28687"/>
                                        </p:tgtEl>
                                        <p:attrNameLst>
                                          <p:attrName>ppt_x</p:attrName>
                                        </p:attrNameLst>
                                      </p:cBhvr>
                                      <p:tavLst>
                                        <p:tav tm="0">
                                          <p:val>
                                            <p:strVal val="#ppt_x"/>
                                          </p:val>
                                        </p:tav>
                                        <p:tav tm="100000">
                                          <p:val>
                                            <p:strVal val="#ppt_x"/>
                                          </p:val>
                                        </p:tav>
                                      </p:tavLst>
                                    </p:anim>
                                    <p:anim calcmode="lin" valueType="num">
                                      <p:cBhvr additive="base">
                                        <p:cTn id="14" dur="500" fill="hold"/>
                                        <p:tgtEl>
                                          <p:spTgt spid="2868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8689"/>
                                        </p:tgtEl>
                                        <p:attrNameLst>
                                          <p:attrName>style.visibility</p:attrName>
                                        </p:attrNameLst>
                                      </p:cBhvr>
                                      <p:to>
                                        <p:strVal val="visible"/>
                                      </p:to>
                                    </p:set>
                                    <p:anim calcmode="lin" valueType="num">
                                      <p:cBhvr additive="base">
                                        <p:cTn id="19" dur="500" fill="hold"/>
                                        <p:tgtEl>
                                          <p:spTgt spid="28689"/>
                                        </p:tgtEl>
                                        <p:attrNameLst>
                                          <p:attrName>ppt_x</p:attrName>
                                        </p:attrNameLst>
                                      </p:cBhvr>
                                      <p:tavLst>
                                        <p:tav tm="0">
                                          <p:val>
                                            <p:strVal val="#ppt_x"/>
                                          </p:val>
                                        </p:tav>
                                        <p:tav tm="100000">
                                          <p:val>
                                            <p:strVal val="#ppt_x"/>
                                          </p:val>
                                        </p:tav>
                                      </p:tavLst>
                                    </p:anim>
                                    <p:anim calcmode="lin" valueType="num">
                                      <p:cBhvr additive="base">
                                        <p:cTn id="20" dur="500" fill="hold"/>
                                        <p:tgtEl>
                                          <p:spTgt spid="286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animBg="1"/>
      <p:bldP spid="28687" grpId="0"/>
      <p:bldP spid="2868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9290304" cy="6858000"/>
          </a:xfrm>
          <a:prstGeom prst="rect">
            <a:avLst/>
          </a:prstGeom>
        </p:spPr>
      </p:pic>
      <p:sp>
        <p:nvSpPr>
          <p:cNvPr id="3" name="Rectangle 2"/>
          <p:cNvSpPr/>
          <p:nvPr/>
        </p:nvSpPr>
        <p:spPr>
          <a:xfrm>
            <a:off x="103023" y="5623774"/>
            <a:ext cx="3480440"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fa-IR"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با تشکر ازتوجه شما</a:t>
            </a:r>
            <a:endPar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 xmlns:p14="http://schemas.microsoft.com/office/powerpoint/2010/main" val="33783021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206</TotalTime>
  <Words>796</Words>
  <Application>Microsoft Office PowerPoint</Application>
  <PresentationFormat>On-screen Show (4:3)</PresentationFormat>
  <Paragraphs>162</Paragraphs>
  <Slides>21</Slides>
  <Notes>0</Notes>
  <HiddenSlides>0</HiddenSlides>
  <MMClips>1</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Flow</vt:lpstr>
      <vt:lpstr>بسم الله الرحمن الرحیم</vt:lpstr>
      <vt:lpstr>شعار ایمنی و بهداشت حرفه ای در سال 1394</vt:lpstr>
      <vt:lpstr>اهداف بهداشت حرفه ای:</vt:lpstr>
      <vt:lpstr>عوامل تهدید کننده سلامتی کارگران:</vt:lpstr>
      <vt:lpstr>Slide 5</vt:lpstr>
      <vt:lpstr>Slide 6</vt:lpstr>
      <vt:lpstr>Slide 7</vt:lpstr>
      <vt:lpstr>Slide 8</vt:lpstr>
      <vt:lpstr>نحوه پیگیری بازدید ها و معاینات و عوامل زیان آور در دفتر مخصوص </vt:lpstr>
      <vt:lpstr>چگونگی شناسايي اوليه عوامل زيان‌آور كارگاه‌ها</vt:lpstr>
      <vt:lpstr>Slide 11</vt:lpstr>
      <vt:lpstr>ادامه...</vt:lpstr>
      <vt:lpstr>آیتم های درخواستی در خصوص آموزش به شاغلین:</vt:lpstr>
      <vt:lpstr>آیتم های درخواستی در خصوص آمار های شش ماهه و ماهیانه:</vt:lpstr>
      <vt:lpstr>نحوه بازدید از کارگاه ها:</vt:lpstr>
      <vt:lpstr>ادامه...</vt:lpstr>
      <vt:lpstr>بهسازی محیط کار</vt:lpstr>
      <vt:lpstr>ادامه...</vt:lpstr>
      <vt:lpstr>فایل آموزشی </vt:lpstr>
      <vt:lpstr>Graphic Hazard Signs</vt:lpstr>
      <vt:lpstr>Slide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بسم الله الرحمن الرحیم</dc:title>
  <dc:creator>HSE</dc:creator>
  <cp:lastModifiedBy>MRT</cp:lastModifiedBy>
  <cp:revision>33</cp:revision>
  <dcterms:created xsi:type="dcterms:W3CDTF">2006-08-16T00:00:00Z</dcterms:created>
  <dcterms:modified xsi:type="dcterms:W3CDTF">2016-02-14T04:48:09Z</dcterms:modified>
</cp:coreProperties>
</file>